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8" r:id="rId3"/>
    <p:sldId id="258" r:id="rId4"/>
    <p:sldId id="263" r:id="rId5"/>
    <p:sldId id="269" r:id="rId6"/>
    <p:sldId id="270" r:id="rId7"/>
    <p:sldId id="271" r:id="rId8"/>
    <p:sldId id="274" r:id="rId9"/>
    <p:sldId id="277" r:id="rId10"/>
    <p:sldId id="278" r:id="rId11"/>
    <p:sldId id="281" r:id="rId12"/>
    <p:sldId id="282" r:id="rId13"/>
    <p:sldId id="284" r:id="rId14"/>
    <p:sldId id="286" r:id="rId15"/>
    <p:sldId id="288" r:id="rId16"/>
    <p:sldId id="289" r:id="rId17"/>
    <p:sldId id="291" r:id="rId18"/>
    <p:sldId id="292" r:id="rId19"/>
    <p:sldId id="294" r:id="rId20"/>
    <p:sldId id="295" r:id="rId21"/>
    <p:sldId id="297" r:id="rId22"/>
    <p:sldId id="298" r:id="rId23"/>
    <p:sldId id="299" r:id="rId24"/>
    <p:sldId id="301" r:id="rId25"/>
    <p:sldId id="303" r:id="rId2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558C"/>
    <a:srgbClr val="FBE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72"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380923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348250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4085410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296591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FACB16-1EA0-4911-8682-DADC363E471E}"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68517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66FACB16-1EA0-4911-8682-DADC363E471E}"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63416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66FACB16-1EA0-4911-8682-DADC363E471E}" type="datetimeFigureOut">
              <a:rPr lang="ar-EG" smtClean="0"/>
              <a:t>01/08/1441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273841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66FACB16-1EA0-4911-8682-DADC363E471E}" type="datetimeFigureOut">
              <a:rPr lang="ar-EG" smtClean="0"/>
              <a:t>01/08/1441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372086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ACB16-1EA0-4911-8682-DADC363E471E}" type="datetimeFigureOut">
              <a:rPr lang="ar-EG" smtClean="0"/>
              <a:t>01/08/1441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439494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ACB16-1EA0-4911-8682-DADC363E471E}"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111174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FACB16-1EA0-4911-8682-DADC363E471E}" type="datetimeFigureOut">
              <a:rPr lang="ar-EG" smtClean="0"/>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6ADEDD3-5276-4938-AFAB-80D109462DC3}" type="slidenum">
              <a:rPr lang="ar-EG" smtClean="0"/>
              <a:t>‹#›</a:t>
            </a:fld>
            <a:endParaRPr lang="ar-EG"/>
          </a:p>
        </p:txBody>
      </p:sp>
    </p:spTree>
    <p:extLst>
      <p:ext uri="{BB962C8B-B14F-4D97-AF65-F5344CB8AC3E}">
        <p14:creationId xmlns:p14="http://schemas.microsoft.com/office/powerpoint/2010/main" val="266198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FACB16-1EA0-4911-8682-DADC363E471E}" type="datetimeFigureOut">
              <a:rPr lang="ar-EG" smtClean="0"/>
              <a:t>01/08/1441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ADEDD3-5276-4938-AFAB-80D109462DC3}" type="slidenum">
              <a:rPr lang="ar-EG" smtClean="0"/>
              <a:t>‹#›</a:t>
            </a:fld>
            <a:endParaRPr lang="ar-EG"/>
          </a:p>
        </p:txBody>
      </p:sp>
    </p:spTree>
    <p:extLst>
      <p:ext uri="{BB962C8B-B14F-4D97-AF65-F5344CB8AC3E}">
        <p14:creationId xmlns:p14="http://schemas.microsoft.com/office/powerpoint/2010/main" val="3370005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424936" cy="6048672"/>
          </a:xfrm>
          <a:solidFill>
            <a:schemeClr val="accent1">
              <a:lumMod val="20000"/>
              <a:lumOff val="80000"/>
            </a:schemeClr>
          </a:solidFill>
        </p:spPr>
        <p:txBody>
          <a:bodyPr>
            <a:normAutofit/>
          </a:bodyPr>
          <a:lstStyle/>
          <a:p>
            <a:r>
              <a:rPr lang="ar-SA" dirty="0"/>
              <a:t>كلية ا</a:t>
            </a:r>
            <a:r>
              <a:rPr lang="ar-EG" dirty="0"/>
              <a:t>لتربية</a:t>
            </a:r>
            <a:r>
              <a:rPr lang="ar-SA" dirty="0"/>
              <a:t> </a:t>
            </a:r>
            <a:br>
              <a:rPr lang="ar-SA" dirty="0"/>
            </a:br>
            <a:r>
              <a:rPr lang="ar-SA" dirty="0"/>
              <a:t>جامعة بنها </a:t>
            </a:r>
            <a:br>
              <a:rPr lang="ar-SA" dirty="0"/>
            </a:br>
            <a:r>
              <a:rPr lang="ar-SA" dirty="0"/>
              <a:t>قسم اللغة ال</a:t>
            </a:r>
            <a:r>
              <a:rPr lang="ar-EG" dirty="0"/>
              <a:t>إ</a:t>
            </a:r>
            <a:r>
              <a:rPr lang="ar-SA" dirty="0"/>
              <a:t>نجليزية </a:t>
            </a:r>
            <a:br>
              <a:rPr lang="ar-SA" dirty="0"/>
            </a:br>
            <a:br>
              <a:rPr lang="ar-SA" dirty="0"/>
            </a:br>
            <a:r>
              <a:rPr lang="ar-SA" dirty="0"/>
              <a:t>الفرقة/ </a:t>
            </a:r>
            <a:r>
              <a:rPr lang="ar-SA" b="1" dirty="0">
                <a:solidFill>
                  <a:srgbClr val="FF0000"/>
                </a:solidFill>
              </a:rPr>
              <a:t>الثا</a:t>
            </a:r>
            <a:r>
              <a:rPr lang="ar-EG" b="1">
                <a:solidFill>
                  <a:srgbClr val="FF0000"/>
                </a:solidFill>
              </a:rPr>
              <a:t>نية</a:t>
            </a:r>
            <a:r>
              <a:rPr lang="ar-SA" b="1">
                <a:solidFill>
                  <a:srgbClr val="FF0000"/>
                </a:solidFill>
              </a:rPr>
              <a:t> </a:t>
            </a:r>
            <a:br>
              <a:rPr lang="ar-SA" dirty="0"/>
            </a:br>
            <a:r>
              <a:rPr lang="ar-EG" dirty="0"/>
              <a:t>ال</a:t>
            </a:r>
            <a:r>
              <a:rPr lang="ar-SA" dirty="0"/>
              <a:t>مادة/ </a:t>
            </a:r>
            <a:r>
              <a:rPr lang="ar-SA" dirty="0">
                <a:solidFill>
                  <a:srgbClr val="FF0000"/>
                </a:solidFill>
              </a:rPr>
              <a:t>قواعد</a:t>
            </a:r>
            <a:r>
              <a:rPr lang="ar-SA" dirty="0"/>
              <a:t> </a:t>
            </a:r>
            <a:br>
              <a:rPr lang="ar-SA" dirty="0"/>
            </a:br>
            <a:r>
              <a:rPr lang="ar-EG" dirty="0"/>
              <a:t>أستاذ المادة/ أ</a:t>
            </a:r>
            <a:r>
              <a:rPr lang="ar-SA" dirty="0"/>
              <a:t>.د/ </a:t>
            </a:r>
            <a:r>
              <a:rPr lang="ar-SA" dirty="0">
                <a:solidFill>
                  <a:srgbClr val="FF0000"/>
                </a:solidFill>
              </a:rPr>
              <a:t>نازك</a:t>
            </a:r>
            <a:r>
              <a:rPr lang="en-US" dirty="0">
                <a:solidFill>
                  <a:srgbClr val="FF0000"/>
                </a:solidFill>
              </a:rPr>
              <a:t> </a:t>
            </a:r>
            <a:r>
              <a:rPr lang="ar-EG" dirty="0">
                <a:solidFill>
                  <a:srgbClr val="FF0000"/>
                </a:solidFill>
              </a:rPr>
              <a:t>محمد</a:t>
            </a:r>
            <a:r>
              <a:rPr lang="ar-SA" dirty="0">
                <a:solidFill>
                  <a:srgbClr val="FF0000"/>
                </a:solidFill>
              </a:rPr>
              <a:t> عبد اللطيف</a:t>
            </a:r>
            <a:br>
              <a:rPr lang="ar-EG" dirty="0">
                <a:solidFill>
                  <a:srgbClr val="FF0000"/>
                </a:solidFill>
              </a:rPr>
            </a:br>
            <a:r>
              <a:rPr lang="ar-EG" dirty="0">
                <a:solidFill>
                  <a:srgbClr val="FF0000"/>
                </a:solidFill>
              </a:rPr>
              <a:t>الترم الثاني للعام الدراسي 2019/2020</a:t>
            </a:r>
            <a:r>
              <a:rPr lang="ar-SA" dirty="0">
                <a:solidFill>
                  <a:srgbClr val="FF0000"/>
                </a:solidFill>
              </a:rPr>
              <a:t> </a:t>
            </a:r>
            <a:endParaRPr lang="ar-EG" dirty="0">
              <a:solidFill>
                <a:srgbClr val="FF0000"/>
              </a:solidFill>
            </a:endParaRPr>
          </a:p>
        </p:txBody>
      </p:sp>
    </p:spTree>
    <p:extLst>
      <p:ext uri="{BB962C8B-B14F-4D97-AF65-F5344CB8AC3E}">
        <p14:creationId xmlns:p14="http://schemas.microsoft.com/office/powerpoint/2010/main" val="1331355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120680"/>
          </a:xfrm>
          <a:solidFill>
            <a:schemeClr val="bg1">
              <a:lumMod val="95000"/>
            </a:schemeClr>
          </a:solidFill>
        </p:spPr>
        <p:txBody>
          <a:bodyPr>
            <a:normAutofit fontScale="92500"/>
          </a:bodyPr>
          <a:lstStyle/>
          <a:p>
            <a:pPr marL="0" lvl="0" indent="0" algn="just" rtl="0">
              <a:spcBef>
                <a:spcPts val="0"/>
              </a:spcBef>
              <a:buNone/>
            </a:pPr>
            <a:r>
              <a:rPr lang="en-GB" sz="2200" b="1" dirty="0">
                <a:latin typeface="Times New Roman" panose="02020603050405020304" pitchFamily="18" charset="0"/>
                <a:cs typeface="Times New Roman" panose="02020603050405020304" pitchFamily="18" charset="0"/>
              </a:rPr>
              <a:t>A gerund</a:t>
            </a:r>
            <a:r>
              <a:rPr lang="en-GB" sz="2200" dirty="0">
                <a:latin typeface="Times New Roman" panose="02020603050405020304" pitchFamily="18" charset="0"/>
                <a:cs typeface="Times New Roman" panose="02020603050405020304" pitchFamily="18" charset="0"/>
              </a:rPr>
              <a:t> is a verbal form that ends in </a:t>
            </a:r>
            <a:r>
              <a:rPr lang="en-GB" sz="2200" i="1" dirty="0">
                <a:latin typeface="Times New Roman" panose="02020603050405020304" pitchFamily="18" charset="0"/>
                <a:cs typeface="Times New Roman" panose="02020603050405020304" pitchFamily="18" charset="0"/>
              </a:rPr>
              <a:t>-</a:t>
            </a:r>
            <a:r>
              <a:rPr lang="en-GB" sz="2200" i="1" dirty="0" err="1">
                <a:latin typeface="Times New Roman" panose="02020603050405020304" pitchFamily="18" charset="0"/>
                <a:cs typeface="Times New Roman" panose="02020603050405020304" pitchFamily="18" charset="0"/>
              </a:rPr>
              <a:t>ing</a:t>
            </a:r>
            <a:r>
              <a:rPr lang="en-GB" sz="2200" dirty="0">
                <a:latin typeface="Times New Roman" panose="02020603050405020304" pitchFamily="18" charset="0"/>
                <a:cs typeface="Times New Roman" panose="02020603050405020304" pitchFamily="18" charset="0"/>
              </a:rPr>
              <a:t>: </a:t>
            </a:r>
            <a:r>
              <a:rPr lang="en-GB" sz="2200" i="1" dirty="0">
                <a:latin typeface="Times New Roman" panose="02020603050405020304" pitchFamily="18" charset="0"/>
                <a:cs typeface="Times New Roman" panose="02020603050405020304" pitchFamily="18" charset="0"/>
              </a:rPr>
              <a:t>being, going, giving, building</a:t>
            </a:r>
            <a:r>
              <a:rPr lang="en-GB" sz="2200" dirty="0">
                <a:latin typeface="Times New Roman" panose="02020603050405020304" pitchFamily="18" charset="0"/>
                <a:cs typeface="Times New Roman" panose="02020603050405020304" pitchFamily="18" charset="0"/>
              </a:rPr>
              <a:t>. Like infinitives, gerunds are often followed by objects</a:t>
            </a:r>
            <a:r>
              <a:rPr lang="en-GB" sz="2200" i="1" dirty="0">
                <a:latin typeface="Times New Roman" panose="02020603050405020304" pitchFamily="18" charset="0"/>
                <a:cs typeface="Times New Roman" panose="02020603050405020304" pitchFamily="18" charset="0"/>
              </a:rPr>
              <a:t>: giving directions, building a house</a:t>
            </a:r>
            <a:r>
              <a:rPr lang="en-GB" sz="2200" dirty="0">
                <a:latin typeface="Times New Roman" panose="02020603050405020304" pitchFamily="18" charset="0"/>
                <a:cs typeface="Times New Roman" panose="02020603050405020304" pitchFamily="18" charset="0"/>
              </a:rPr>
              <a:t>. A gerund and its object form </a:t>
            </a:r>
            <a:r>
              <a:rPr lang="en-GB" sz="2200" b="1" dirty="0">
                <a:latin typeface="Times New Roman" panose="02020603050405020304" pitchFamily="18" charset="0"/>
                <a:cs typeface="Times New Roman" panose="02020603050405020304" pitchFamily="18" charset="0"/>
              </a:rPr>
              <a:t>a gerund phrase</a:t>
            </a:r>
            <a:r>
              <a:rPr lang="en-GB" sz="2200" dirty="0">
                <a:latin typeface="Times New Roman" panose="02020603050405020304" pitchFamily="18" charset="0"/>
                <a:cs typeface="Times New Roman" panose="02020603050405020304" pitchFamily="18" charset="0"/>
              </a:rPr>
              <a:t>. </a:t>
            </a:r>
            <a:r>
              <a:rPr lang="en-GB" sz="2600" b="1" dirty="0">
                <a:solidFill>
                  <a:srgbClr val="C00000"/>
                </a:solidFill>
                <a:latin typeface="Times New Roman" panose="02020603050405020304" pitchFamily="18" charset="0"/>
                <a:cs typeface="Times New Roman" panose="02020603050405020304" pitchFamily="18" charset="0"/>
              </a:rPr>
              <a:t>See Page66</a:t>
            </a:r>
          </a:p>
          <a:p>
            <a:pPr marL="0" lvl="0" indent="0" algn="just" rtl="0">
              <a:spcBef>
                <a:spcPts val="0"/>
              </a:spcBef>
              <a:buNone/>
            </a:pPr>
            <a:r>
              <a:rPr lang="en-GB" sz="2200" i="1" dirty="0">
                <a:solidFill>
                  <a:srgbClr val="FF0000"/>
                </a:solidFill>
                <a:latin typeface="Times New Roman" panose="02020603050405020304" pitchFamily="18" charset="0"/>
                <a:cs typeface="Times New Roman" panose="02020603050405020304" pitchFamily="18" charset="0"/>
              </a:rPr>
              <a:t>Playing</a:t>
            </a:r>
            <a:r>
              <a:rPr lang="en-GB" sz="2200" dirty="0">
                <a:solidFill>
                  <a:srgbClr val="FF0000"/>
                </a:solidFill>
                <a:latin typeface="Times New Roman" panose="02020603050405020304" pitchFamily="18" charset="0"/>
                <a:cs typeface="Times New Roman" panose="02020603050405020304" pitchFamily="18" charset="0"/>
              </a:rPr>
              <a:t> cards is enjoyable</a:t>
            </a:r>
            <a:r>
              <a:rPr lang="en-GB" sz="2200" dirty="0">
                <a:solidFill>
                  <a:prstClr val="black"/>
                </a:solidFill>
                <a:latin typeface="Times New Roman" panose="02020603050405020304" pitchFamily="18" charset="0"/>
                <a:cs typeface="Times New Roman" panose="02020603050405020304" pitchFamily="18" charset="0"/>
              </a:rPr>
              <a:t>. (gerund as subject of a verb)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just" rtl="0">
              <a:spcBef>
                <a:spcPts val="0"/>
              </a:spcBef>
              <a:buNone/>
            </a:pPr>
            <a:r>
              <a:rPr lang="en-GB" sz="2200" dirty="0">
                <a:solidFill>
                  <a:srgbClr val="FF0000"/>
                </a:solidFill>
                <a:latin typeface="Times New Roman" panose="02020603050405020304" pitchFamily="18" charset="0"/>
                <a:cs typeface="Times New Roman" panose="02020603050405020304" pitchFamily="18" charset="0"/>
              </a:rPr>
              <a:t>He enjoys </a:t>
            </a:r>
            <a:r>
              <a:rPr lang="en-GB" sz="2200" i="1" dirty="0">
                <a:solidFill>
                  <a:srgbClr val="FF0000"/>
                </a:solidFill>
                <a:latin typeface="Times New Roman" panose="02020603050405020304" pitchFamily="18" charset="0"/>
                <a:cs typeface="Times New Roman" panose="02020603050405020304" pitchFamily="18" charset="0"/>
              </a:rPr>
              <a:t>playing</a:t>
            </a:r>
            <a:r>
              <a:rPr lang="en-GB" sz="2200" dirty="0">
                <a:solidFill>
                  <a:srgbClr val="FF0000"/>
                </a:solidFill>
                <a:latin typeface="Times New Roman" panose="02020603050405020304" pitchFamily="18" charset="0"/>
                <a:cs typeface="Times New Roman" panose="02020603050405020304" pitchFamily="18" charset="0"/>
              </a:rPr>
              <a:t> cards</a:t>
            </a:r>
            <a:r>
              <a:rPr lang="en-GB" sz="2200" dirty="0">
                <a:solidFill>
                  <a:prstClr val="black"/>
                </a:solidFill>
                <a:latin typeface="Times New Roman" panose="02020603050405020304" pitchFamily="18" charset="0"/>
                <a:cs typeface="Times New Roman" panose="02020603050405020304" pitchFamily="18" charset="0"/>
              </a:rPr>
              <a:t>. (gerund as object of a verb)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just" rtl="0">
              <a:spcBef>
                <a:spcPts val="0"/>
              </a:spcBef>
              <a:buNone/>
            </a:pPr>
            <a:r>
              <a:rPr lang="en-GB" sz="2200" dirty="0">
                <a:solidFill>
                  <a:srgbClr val="FF0000"/>
                </a:solidFill>
                <a:latin typeface="Times New Roman" panose="02020603050405020304" pitchFamily="18" charset="0"/>
                <a:cs typeface="Times New Roman" panose="02020603050405020304" pitchFamily="18" charset="0"/>
              </a:rPr>
              <a:t>He passes the time by </a:t>
            </a:r>
            <a:r>
              <a:rPr lang="en-GB" sz="2200" i="1" dirty="0">
                <a:solidFill>
                  <a:srgbClr val="FF0000"/>
                </a:solidFill>
                <a:latin typeface="Times New Roman" panose="02020603050405020304" pitchFamily="18" charset="0"/>
                <a:cs typeface="Times New Roman" panose="02020603050405020304" pitchFamily="18" charset="0"/>
              </a:rPr>
              <a:t>playing</a:t>
            </a:r>
            <a:r>
              <a:rPr lang="en-GB" sz="2200" dirty="0">
                <a:solidFill>
                  <a:srgbClr val="FF0000"/>
                </a:solidFill>
                <a:latin typeface="Times New Roman" panose="02020603050405020304" pitchFamily="18" charset="0"/>
                <a:cs typeface="Times New Roman" panose="02020603050405020304" pitchFamily="18" charset="0"/>
              </a:rPr>
              <a:t> cards</a:t>
            </a:r>
            <a:r>
              <a:rPr lang="en-GB" sz="2200" dirty="0">
                <a:solidFill>
                  <a:prstClr val="black"/>
                </a:solidFill>
                <a:latin typeface="Times New Roman" panose="02020603050405020304" pitchFamily="18" charset="0"/>
                <a:cs typeface="Times New Roman" panose="02020603050405020304" pitchFamily="18" charset="0"/>
              </a:rPr>
              <a:t>. (gerund as object of a preposition)</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just" rtl="0">
              <a:spcBef>
                <a:spcPts val="0"/>
              </a:spcBef>
              <a:buNone/>
            </a:pPr>
            <a:r>
              <a:rPr lang="en-GB" sz="2200" b="1" dirty="0">
                <a:solidFill>
                  <a:srgbClr val="FF0000"/>
                </a:solidFill>
                <a:latin typeface="Times New Roman" panose="02020603050405020304" pitchFamily="18" charset="0"/>
                <a:ea typeface="+mj-ea"/>
                <a:cs typeface="Times New Roman" panose="02020603050405020304" pitchFamily="18" charset="0"/>
              </a:rPr>
              <a:t>Exercise </a:t>
            </a:r>
            <a:r>
              <a:rPr lang="en-GB" sz="2600" b="1" dirty="0">
                <a:solidFill>
                  <a:srgbClr val="C00000"/>
                </a:solidFill>
                <a:latin typeface="Times New Roman" panose="02020603050405020304" pitchFamily="18" charset="0"/>
                <a:ea typeface="+mj-ea"/>
                <a:cs typeface="Times New Roman" panose="02020603050405020304" pitchFamily="18" charset="0"/>
              </a:rPr>
              <a:t>26 (NOTE: For extra exercises look the book p.67- 69)</a:t>
            </a:r>
            <a:endParaRPr lang="en-GB" sz="2600" b="1" dirty="0">
              <a:solidFill>
                <a:srgbClr val="C00000"/>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1. ______ for a career in dance generally begins at an early age</a:t>
            </a:r>
            <a:r>
              <a:rPr lang="en-GB" sz="2200" b="1" dirty="0">
                <a:solidFill>
                  <a:srgbClr val="FF0000"/>
                </a:solidFill>
                <a:latin typeface="Times New Roman" panose="02020603050405020304" pitchFamily="18" charset="0"/>
                <a:cs typeface="Times New Roman" panose="02020603050405020304" pitchFamily="18" charset="0"/>
              </a:rPr>
              <a:t>(D)</a:t>
            </a:r>
            <a:r>
              <a:rPr lang="en-GB" sz="2200" dirty="0">
                <a:solidFill>
                  <a:srgbClr val="FF0000"/>
                </a:solidFill>
                <a:latin typeface="Times New Roman" panose="02020603050405020304" pitchFamily="18" charset="0"/>
                <a:cs typeface="Times New Roman" panose="02020603050405020304" pitchFamily="18" charset="0"/>
              </a:rPr>
              <a:t> Training</a:t>
            </a:r>
            <a:r>
              <a:rPr lang="en-GB" sz="2200" dirty="0">
                <a:solidFill>
                  <a:prstClr val="black"/>
                </a:solidFill>
                <a:latin typeface="Times New Roman" panose="02020603050405020304" pitchFamily="18" charset="0"/>
                <a:cs typeface="Times New Roman" panose="02020603050405020304" pitchFamily="18" charset="0"/>
              </a:rPr>
              <a:t>.</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2. A baby's first teeth ______ are generally the lower incisors.</a:t>
            </a:r>
            <a:r>
              <a:rPr lang="en-GB" sz="2200" dirty="0">
                <a:solidFill>
                  <a:srgbClr val="FF0000"/>
                </a:solidFill>
                <a:latin typeface="Times New Roman" panose="02020603050405020304" pitchFamily="18" charset="0"/>
                <a:cs typeface="Times New Roman" panose="02020603050405020304" pitchFamily="18" charset="0"/>
              </a:rPr>
              <a:t> (C) to appear</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 3. A climbing helmet ______ protection for a rock-climber's head from falling rocks and other hazards.</a:t>
            </a:r>
            <a:r>
              <a:rPr lang="en-GB" sz="2200" dirty="0">
                <a:solidFill>
                  <a:srgbClr val="FF0000"/>
                </a:solidFill>
                <a:latin typeface="Times New Roman" panose="02020603050405020304" pitchFamily="18" charset="0"/>
                <a:cs typeface="Times New Roman" panose="02020603050405020304" pitchFamily="18" charset="0"/>
              </a:rPr>
              <a:t> (B) provides</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   4. Power tools require careful handling ______ injuries.</a:t>
            </a:r>
            <a:r>
              <a:rPr lang="en-GB" sz="2200" dirty="0">
                <a:solidFill>
                  <a:srgbClr val="FF0000"/>
                </a:solidFill>
                <a:latin typeface="Times New Roman" panose="02020603050405020304" pitchFamily="18" charset="0"/>
                <a:cs typeface="Times New Roman" panose="02020603050405020304" pitchFamily="18" charset="0"/>
              </a:rPr>
              <a:t> (C) to avoid</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000" dirty="0">
                <a:solidFill>
                  <a:srgbClr val="FF0000"/>
                </a:solidFill>
                <a:latin typeface="Times New Roman" panose="02020603050405020304" pitchFamily="18" charset="0"/>
                <a:cs typeface="Times New Roman" panose="02020603050405020304" pitchFamily="18" charset="0"/>
              </a:rPr>
              <a:t> </a:t>
            </a:r>
            <a:endParaRPr lang="en-US" sz="2000" dirty="0">
              <a:solidFill>
                <a:srgbClr val="FF0000"/>
              </a:solidFill>
              <a:latin typeface="Times New Roman" panose="02020603050405020304" pitchFamily="18" charset="0"/>
              <a:cs typeface="Times New Roman" panose="02020603050405020304" pitchFamily="18" charset="0"/>
            </a:endParaRPr>
          </a:p>
          <a:p>
            <a:pPr marL="0" indent="0" algn="just" rtl="0">
              <a:buNone/>
            </a:pPr>
            <a:endParaRPr lang="en-US" dirty="0"/>
          </a:p>
          <a:p>
            <a:pPr marL="0" indent="0" algn="just" rtl="0">
              <a:buNone/>
            </a:pPr>
            <a:r>
              <a:rPr lang="en-GB" dirty="0"/>
              <a:t>       </a:t>
            </a:r>
            <a:r>
              <a:rPr lang="en-GB" dirty="0">
                <a:solidFill>
                  <a:srgbClr val="FF0000"/>
                </a:solidFill>
              </a:rPr>
              <a:t> </a:t>
            </a:r>
            <a:endParaRPr lang="en-US" dirty="0"/>
          </a:p>
          <a:p>
            <a:pPr algn="r" rtl="0"/>
            <a:endParaRPr lang="ar-EG" dirty="0"/>
          </a:p>
        </p:txBody>
      </p:sp>
    </p:spTree>
    <p:extLst>
      <p:ext uri="{BB962C8B-B14F-4D97-AF65-F5344CB8AC3E}">
        <p14:creationId xmlns:p14="http://schemas.microsoft.com/office/powerpoint/2010/main" val="2853019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568952" cy="6264696"/>
          </a:xfrm>
          <a:solidFill>
            <a:schemeClr val="bg1">
              <a:lumMod val="95000"/>
            </a:schemeClr>
          </a:solidFill>
        </p:spPr>
        <p:txBody>
          <a:bodyPr>
            <a:normAutofit/>
          </a:bodyPr>
          <a:lstStyle/>
          <a:p>
            <a:pPr marL="0" indent="0" algn="ctr" rtl="0">
              <a:lnSpc>
                <a:spcPct val="110000"/>
              </a:lnSpc>
              <a:buNone/>
            </a:pPr>
            <a:r>
              <a:rPr lang="en-GB" sz="2400" b="1" dirty="0">
                <a:solidFill>
                  <a:srgbClr val="FF0000"/>
                </a:solidFill>
                <a:ea typeface="+mj-ea"/>
                <a:cs typeface="+mj-cs"/>
              </a:rPr>
              <a:t>LESSON 27</a:t>
            </a:r>
            <a:r>
              <a:rPr lang="en-US" sz="2400" dirty="0">
                <a:solidFill>
                  <a:prstClr val="black"/>
                </a:solidFill>
                <a:ea typeface="+mj-ea"/>
                <a:cs typeface="+mj-cs"/>
              </a:rPr>
              <a:t>:</a:t>
            </a:r>
          </a:p>
          <a:p>
            <a:pPr marL="0" indent="0" algn="ctr" rtl="0">
              <a:lnSpc>
                <a:spcPct val="110000"/>
              </a:lnSpc>
              <a:buNone/>
            </a:pPr>
            <a:r>
              <a:rPr lang="en-US" sz="2400" dirty="0">
                <a:solidFill>
                  <a:prstClr val="black"/>
                </a:solidFill>
                <a:ea typeface="+mj-ea"/>
                <a:cs typeface="+mj-cs"/>
              </a:rPr>
              <a:t> </a:t>
            </a:r>
            <a:r>
              <a:rPr lang="en-GB" sz="2400" b="1" dirty="0">
                <a:solidFill>
                  <a:prstClr val="black"/>
                </a:solidFill>
                <a:ea typeface="+mj-ea"/>
                <a:cs typeface="+mj-cs"/>
              </a:rPr>
              <a:t>ITEMS INVOLVING PARALLEL STRUCTURES </a:t>
            </a:r>
            <a:r>
              <a:rPr lang="en-GB" sz="2400" b="1" dirty="0">
                <a:solidFill>
                  <a:srgbClr val="C00000"/>
                </a:solidFill>
                <a:ea typeface="+mj-ea"/>
                <a:cs typeface="+mj-cs"/>
              </a:rPr>
              <a:t>(P. 70) </a:t>
            </a:r>
          </a:p>
          <a:p>
            <a:pPr marL="0" indent="0" algn="just" rtl="0">
              <a:lnSpc>
                <a:spcPct val="110000"/>
              </a:lnSpc>
              <a:buNone/>
            </a:pPr>
            <a:r>
              <a:rPr lang="en-GB" sz="2000" dirty="0"/>
              <a:t>In certain Structure items, the correct use of parallel structures is tested. </a:t>
            </a:r>
            <a:r>
              <a:rPr lang="en-GB" sz="2000" b="1" dirty="0">
                <a:solidFill>
                  <a:srgbClr val="FF0000"/>
                </a:solidFill>
              </a:rPr>
              <a:t>Parallel structures</a:t>
            </a:r>
            <a:r>
              <a:rPr lang="en-GB" sz="2000" dirty="0">
                <a:solidFill>
                  <a:srgbClr val="FF0000"/>
                </a:solidFill>
              </a:rPr>
              <a:t> </a:t>
            </a:r>
            <a:r>
              <a:rPr lang="en-GB" sz="2000" dirty="0"/>
              <a:t>have the same grammatical form and function. Look at the following sentences:</a:t>
            </a:r>
          </a:p>
          <a:p>
            <a:pPr algn="just" rtl="0">
              <a:lnSpc>
                <a:spcPct val="110000"/>
              </a:lnSpc>
              <a:buFont typeface="Wingdings" pitchFamily="2" charset="2"/>
              <a:buChar char="ü"/>
            </a:pPr>
            <a:r>
              <a:rPr lang="en-GB" sz="2000" dirty="0"/>
              <a:t> </a:t>
            </a:r>
            <a:r>
              <a:rPr lang="en-GB" sz="2000" dirty="0">
                <a:solidFill>
                  <a:srgbClr val="FF0000"/>
                </a:solidFill>
              </a:rPr>
              <a:t>She spends her leisure time </a:t>
            </a:r>
            <a:r>
              <a:rPr lang="en-GB" sz="2000" i="1" dirty="0">
                <a:solidFill>
                  <a:srgbClr val="FF0000"/>
                </a:solidFill>
              </a:rPr>
              <a:t>hiking, camping</a:t>
            </a:r>
            <a:r>
              <a:rPr lang="en-GB" sz="2000" dirty="0">
                <a:solidFill>
                  <a:srgbClr val="FF0000"/>
                </a:solidFill>
              </a:rPr>
              <a:t>, and </a:t>
            </a:r>
            <a:r>
              <a:rPr lang="en-GB" sz="2000" i="1" dirty="0">
                <a:solidFill>
                  <a:srgbClr val="FF0000"/>
                </a:solidFill>
              </a:rPr>
              <a:t>fishing</a:t>
            </a:r>
            <a:r>
              <a:rPr lang="en-GB" sz="2000" dirty="0">
                <a:solidFill>
                  <a:srgbClr val="FF0000"/>
                </a:solidFill>
              </a:rPr>
              <a:t>. </a:t>
            </a:r>
            <a:endParaRPr lang="en-US" sz="2000" dirty="0">
              <a:solidFill>
                <a:srgbClr val="FF0000"/>
              </a:solidFill>
            </a:endParaRPr>
          </a:p>
          <a:p>
            <a:pPr algn="just" rtl="0">
              <a:lnSpc>
                <a:spcPct val="110000"/>
              </a:lnSpc>
              <a:buFont typeface="Wingdings" pitchFamily="2" charset="2"/>
              <a:buChar char="ü"/>
            </a:pPr>
            <a:r>
              <a:rPr lang="en-GB" sz="2000" dirty="0">
                <a:solidFill>
                  <a:srgbClr val="FF0000"/>
                </a:solidFill>
              </a:rPr>
              <a:t>He </a:t>
            </a:r>
            <a:r>
              <a:rPr lang="en-GB" sz="2000" i="1" dirty="0">
                <a:solidFill>
                  <a:srgbClr val="FF0000"/>
                </a:solidFill>
              </a:rPr>
              <a:t>changed</a:t>
            </a:r>
            <a:r>
              <a:rPr lang="en-GB" sz="2000" dirty="0">
                <a:solidFill>
                  <a:srgbClr val="FF0000"/>
                </a:solidFill>
              </a:rPr>
              <a:t> the oil, </a:t>
            </a:r>
            <a:r>
              <a:rPr lang="en-GB" sz="2000" i="1" dirty="0">
                <a:solidFill>
                  <a:srgbClr val="FF0000"/>
                </a:solidFill>
              </a:rPr>
              <a:t>checked</a:t>
            </a:r>
            <a:r>
              <a:rPr lang="en-GB" sz="2000" dirty="0">
                <a:solidFill>
                  <a:srgbClr val="FF0000"/>
                </a:solidFill>
              </a:rPr>
              <a:t> the tire pressure, and </a:t>
            </a:r>
            <a:r>
              <a:rPr lang="en-GB" sz="2000" i="1" dirty="0">
                <a:solidFill>
                  <a:srgbClr val="FF0000"/>
                </a:solidFill>
              </a:rPr>
              <a:t>filled</a:t>
            </a:r>
            <a:r>
              <a:rPr lang="en-GB" sz="2000" dirty="0">
                <a:solidFill>
                  <a:srgbClr val="FF0000"/>
                </a:solidFill>
              </a:rPr>
              <a:t> the tank with gas. </a:t>
            </a:r>
            <a:endParaRPr lang="en-US" sz="2000" dirty="0">
              <a:solidFill>
                <a:srgbClr val="FF0000"/>
              </a:solidFill>
            </a:endParaRPr>
          </a:p>
          <a:p>
            <a:pPr algn="just" rtl="0">
              <a:lnSpc>
                <a:spcPct val="110000"/>
              </a:lnSpc>
              <a:buFont typeface="Wingdings" pitchFamily="2" charset="2"/>
              <a:buChar char="ü"/>
            </a:pPr>
            <a:r>
              <a:rPr lang="en-GB" sz="2000" dirty="0">
                <a:solidFill>
                  <a:srgbClr val="FF0000"/>
                </a:solidFill>
              </a:rPr>
              <a:t>Nancy plans to either </a:t>
            </a:r>
            <a:r>
              <a:rPr lang="en-GB" sz="2000" i="1" dirty="0">
                <a:solidFill>
                  <a:srgbClr val="FF0000"/>
                </a:solidFill>
              </a:rPr>
              <a:t>study</a:t>
            </a:r>
            <a:r>
              <a:rPr lang="en-GB" sz="2000" dirty="0">
                <a:solidFill>
                  <a:srgbClr val="FF0000"/>
                </a:solidFill>
              </a:rPr>
              <a:t> medicine or </a:t>
            </a:r>
            <a:r>
              <a:rPr lang="en-GB" sz="2000" i="1" dirty="0">
                <a:solidFill>
                  <a:srgbClr val="FF0000"/>
                </a:solidFill>
              </a:rPr>
              <a:t>major</a:t>
            </a:r>
            <a:r>
              <a:rPr lang="en-GB" sz="2000" dirty="0">
                <a:solidFill>
                  <a:srgbClr val="FF0000"/>
                </a:solidFill>
              </a:rPr>
              <a:t> in biology. </a:t>
            </a:r>
            <a:endParaRPr lang="en-US" sz="2000" dirty="0">
              <a:solidFill>
                <a:srgbClr val="FF0000"/>
              </a:solidFill>
            </a:endParaRPr>
          </a:p>
          <a:p>
            <a:pPr algn="just" rtl="0">
              <a:lnSpc>
                <a:spcPct val="110000"/>
              </a:lnSpc>
              <a:buFont typeface="Wingdings" pitchFamily="2" charset="2"/>
              <a:buChar char="ü"/>
            </a:pPr>
            <a:r>
              <a:rPr lang="en-GB" sz="2000" dirty="0">
                <a:solidFill>
                  <a:srgbClr val="FF0000"/>
                </a:solidFill>
              </a:rPr>
              <a:t>Nancy plans to study either </a:t>
            </a:r>
            <a:r>
              <a:rPr lang="en-GB" sz="2000" i="1" dirty="0">
                <a:solidFill>
                  <a:srgbClr val="FF0000"/>
                </a:solidFill>
              </a:rPr>
              <a:t>medicine</a:t>
            </a:r>
            <a:r>
              <a:rPr lang="en-GB" sz="2000" dirty="0">
                <a:solidFill>
                  <a:srgbClr val="FF0000"/>
                </a:solidFill>
              </a:rPr>
              <a:t> or </a:t>
            </a:r>
            <a:r>
              <a:rPr lang="en-GB" sz="2000" i="1" dirty="0">
                <a:solidFill>
                  <a:srgbClr val="FF0000"/>
                </a:solidFill>
              </a:rPr>
              <a:t>biology</a:t>
            </a:r>
            <a:r>
              <a:rPr lang="en-GB" sz="2000" dirty="0">
                <a:solidFill>
                  <a:srgbClr val="FF0000"/>
                </a:solidFill>
              </a:rPr>
              <a:t>.</a:t>
            </a:r>
            <a:endParaRPr lang="ar-EG" sz="2000" dirty="0">
              <a:solidFill>
                <a:srgbClr val="FF0000"/>
              </a:solidFill>
            </a:endParaRPr>
          </a:p>
          <a:p>
            <a:pPr marL="0" lvl="0" indent="0" algn="just" rtl="0">
              <a:spcBef>
                <a:spcPts val="0"/>
              </a:spcBef>
              <a:buNone/>
            </a:pPr>
            <a:r>
              <a:rPr lang="en-GB" sz="2000" dirty="0">
                <a:solidFill>
                  <a:prstClr val="black"/>
                </a:solidFill>
              </a:rPr>
              <a:t>Parallel structures are also required with correlative conjunctions such as</a:t>
            </a:r>
            <a:r>
              <a:rPr lang="en-GB" sz="2000" i="1" dirty="0">
                <a:solidFill>
                  <a:prstClr val="black"/>
                </a:solidFill>
              </a:rPr>
              <a:t> </a:t>
            </a:r>
            <a:r>
              <a:rPr lang="en-GB" sz="2000" i="1" dirty="0">
                <a:solidFill>
                  <a:srgbClr val="FF0000"/>
                </a:solidFill>
              </a:rPr>
              <a:t>either . .. or</a:t>
            </a:r>
            <a:r>
              <a:rPr lang="en-GB" sz="2000" dirty="0">
                <a:solidFill>
                  <a:srgbClr val="FF0000"/>
                </a:solidFill>
              </a:rPr>
              <a:t> </a:t>
            </a:r>
            <a:r>
              <a:rPr lang="en-GB" sz="2000" dirty="0" err="1">
                <a:solidFill>
                  <a:prstClr val="black"/>
                </a:solidFill>
              </a:rPr>
              <a:t>or</a:t>
            </a:r>
            <a:r>
              <a:rPr lang="en-GB" sz="2000" dirty="0">
                <a:solidFill>
                  <a:prstClr val="black"/>
                </a:solidFill>
              </a:rPr>
              <a:t> </a:t>
            </a:r>
            <a:r>
              <a:rPr lang="en-GB" sz="2000" i="1" dirty="0">
                <a:solidFill>
                  <a:srgbClr val="FF0000"/>
                </a:solidFill>
              </a:rPr>
              <a:t>not only</a:t>
            </a:r>
            <a:r>
              <a:rPr lang="en-GB" sz="2000" dirty="0">
                <a:solidFill>
                  <a:srgbClr val="FF0000"/>
                </a:solidFill>
              </a:rPr>
              <a:t> . </a:t>
            </a:r>
            <a:r>
              <a:rPr lang="en-GB" sz="2000" i="1" dirty="0">
                <a:solidFill>
                  <a:srgbClr val="FF0000"/>
                </a:solidFill>
              </a:rPr>
              <a:t>.. but also</a:t>
            </a:r>
            <a:r>
              <a:rPr lang="en-GB" sz="2000" dirty="0">
                <a:solidFill>
                  <a:prstClr val="black"/>
                </a:solidFill>
              </a:rPr>
              <a:t>.</a:t>
            </a:r>
          </a:p>
          <a:p>
            <a:pPr marL="0" lvl="0" indent="0" algn="just" rtl="0">
              <a:spcBef>
                <a:spcPts val="0"/>
              </a:spcBef>
              <a:buNone/>
            </a:pPr>
            <a:r>
              <a:rPr lang="en-US" sz="2000" dirty="0">
                <a:solidFill>
                  <a:prstClr val="black"/>
                </a:solidFill>
              </a:rPr>
              <a:t> </a:t>
            </a:r>
            <a:r>
              <a:rPr lang="en-GB" sz="2000" b="1" dirty="0">
                <a:solidFill>
                  <a:prstClr val="black"/>
                </a:solidFill>
              </a:rPr>
              <a:t>Sample Item</a:t>
            </a:r>
            <a:endParaRPr lang="en-US" sz="2000" dirty="0">
              <a:solidFill>
                <a:prstClr val="black"/>
              </a:solidFill>
            </a:endParaRPr>
          </a:p>
          <a:p>
            <a:pPr marL="0" lvl="0" indent="0" algn="just" rtl="0">
              <a:spcBef>
                <a:spcPts val="0"/>
              </a:spcBef>
              <a:buNone/>
            </a:pPr>
            <a:r>
              <a:rPr lang="en-GB" sz="2000" dirty="0">
                <a:solidFill>
                  <a:prstClr val="black"/>
                </a:solidFill>
              </a:rPr>
              <a:t>  </a:t>
            </a:r>
            <a:r>
              <a:rPr lang="en-GB" sz="2000" dirty="0">
                <a:solidFill>
                  <a:srgbClr val="FF0000"/>
                </a:solidFill>
              </a:rPr>
              <a:t>San Francisco has a pleasant climate, _ and many fascinating   neighbourhoods.</a:t>
            </a:r>
            <a:endParaRPr lang="en-US" sz="2000" dirty="0">
              <a:solidFill>
                <a:srgbClr val="FF0000"/>
              </a:solidFill>
            </a:endParaRPr>
          </a:p>
          <a:p>
            <a:pPr marL="0" lvl="0" indent="0" algn="just" rtl="0">
              <a:spcBef>
                <a:spcPts val="0"/>
              </a:spcBef>
              <a:buNone/>
            </a:pPr>
            <a:r>
              <a:rPr lang="en-GB" sz="2000" b="1" dirty="0">
                <a:solidFill>
                  <a:srgbClr val="FF0000"/>
                </a:solidFill>
              </a:rPr>
              <a:t>(A)</a:t>
            </a:r>
            <a:r>
              <a:rPr lang="en-GB" sz="2000" dirty="0">
                <a:solidFill>
                  <a:prstClr val="black"/>
                </a:solidFill>
              </a:rPr>
              <a:t>	exciting scenery,</a:t>
            </a:r>
            <a:endParaRPr lang="en-US" sz="2000" dirty="0">
              <a:solidFill>
                <a:prstClr val="black"/>
              </a:solidFill>
            </a:endParaRPr>
          </a:p>
          <a:p>
            <a:pPr marL="0" lvl="0" indent="0" algn="just" rtl="0">
              <a:spcBef>
                <a:spcPts val="0"/>
              </a:spcBef>
              <a:buNone/>
            </a:pPr>
            <a:r>
              <a:rPr lang="en-GB" sz="2000" dirty="0">
                <a:solidFill>
                  <a:prstClr val="black"/>
                </a:solidFill>
              </a:rPr>
              <a:t>(B)	has exciting scenery</a:t>
            </a:r>
            <a:endParaRPr lang="en-US" sz="2000" dirty="0">
              <a:solidFill>
                <a:prstClr val="black"/>
              </a:solidFill>
            </a:endParaRPr>
          </a:p>
          <a:p>
            <a:pPr marL="0" lvl="0" indent="0" algn="just" rtl="0">
              <a:spcBef>
                <a:spcPts val="0"/>
              </a:spcBef>
              <a:buNone/>
            </a:pPr>
            <a:r>
              <a:rPr lang="en-GB" sz="2000" dirty="0">
                <a:solidFill>
                  <a:prstClr val="black"/>
                </a:solidFill>
              </a:rPr>
              <a:t>(C)	that the scenery is exciting</a:t>
            </a:r>
            <a:endParaRPr lang="en-US" sz="2000" dirty="0">
              <a:solidFill>
                <a:prstClr val="black"/>
              </a:solidFill>
            </a:endParaRPr>
          </a:p>
          <a:p>
            <a:pPr marL="0" lvl="0" indent="0" algn="just" rtl="0">
              <a:spcBef>
                <a:spcPts val="0"/>
              </a:spcBef>
              <a:buNone/>
            </a:pPr>
            <a:r>
              <a:rPr lang="en-GB" sz="2000" dirty="0">
                <a:solidFill>
                  <a:prstClr val="black"/>
                </a:solidFill>
              </a:rPr>
              <a:t>(D)	the scenery is exciting,</a:t>
            </a:r>
            <a:endParaRPr lang="en-US" sz="2000" dirty="0">
              <a:solidFill>
                <a:prstClr val="black"/>
              </a:solidFill>
            </a:endParaRPr>
          </a:p>
          <a:p>
            <a:pPr marL="0" indent="0" algn="just" rtl="0">
              <a:lnSpc>
                <a:spcPct val="110000"/>
              </a:lnSpc>
              <a:buNone/>
            </a:pPr>
            <a:endParaRPr lang="en-GB" sz="3800" dirty="0">
              <a:solidFill>
                <a:srgbClr val="FF0000"/>
              </a:solidFill>
            </a:endParaRPr>
          </a:p>
          <a:p>
            <a:pPr algn="just" rtl="0">
              <a:lnSpc>
                <a:spcPct val="110000"/>
              </a:lnSpc>
              <a:buFont typeface="Wingdings" pitchFamily="2" charset="2"/>
              <a:buChar char="ü"/>
            </a:pPr>
            <a:endParaRPr lang="en-US" dirty="0"/>
          </a:p>
          <a:p>
            <a:pPr marL="0" indent="0" algn="l" rtl="0">
              <a:buNone/>
            </a:pPr>
            <a:endParaRPr lang="ar-EG" dirty="0"/>
          </a:p>
        </p:txBody>
      </p:sp>
    </p:spTree>
    <p:extLst>
      <p:ext uri="{BB962C8B-B14F-4D97-AF65-F5344CB8AC3E}">
        <p14:creationId xmlns:p14="http://schemas.microsoft.com/office/powerpoint/2010/main" val="1714735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32648"/>
          </a:xfrm>
          <a:solidFill>
            <a:schemeClr val="bg1">
              <a:lumMod val="95000"/>
            </a:schemeClr>
          </a:solidFill>
        </p:spPr>
        <p:txBody>
          <a:bodyPr>
            <a:noAutofit/>
          </a:bodyPr>
          <a:lstStyle/>
          <a:p>
            <a:pPr marL="0" indent="0" algn="just" rtl="0">
              <a:spcBef>
                <a:spcPts val="0"/>
              </a:spcBef>
              <a:buNone/>
            </a:pPr>
            <a:r>
              <a:rPr lang="en-GB" sz="2000" dirty="0"/>
              <a:t>This sentence contains a series of three objects after the verb has: the first and third are noun phrases (</a:t>
            </a:r>
            <a:r>
              <a:rPr lang="en-GB" sz="2000" i="1" dirty="0"/>
              <a:t>a pleasant climate and many fascinating neighbourhoods</a:t>
            </a:r>
            <a:r>
              <a:rPr lang="en-GB" sz="2000" dirty="0"/>
              <a:t>). To be parallel, the second object must also be a noun phrase. Therefore, choice </a:t>
            </a:r>
            <a:r>
              <a:rPr lang="en-GB" sz="2000" dirty="0">
                <a:solidFill>
                  <a:srgbClr val="FF0000"/>
                </a:solidFill>
              </a:rPr>
              <a:t>(A) </a:t>
            </a:r>
            <a:r>
              <a:rPr lang="en-GB" sz="2000" dirty="0"/>
              <a:t>is the correct answer; (B), (C), and (D) are not parallel.</a:t>
            </a:r>
            <a:endParaRPr lang="en-US" sz="2000" dirty="0"/>
          </a:p>
          <a:p>
            <a:pPr marL="0" indent="0" algn="just" rtl="0">
              <a:spcBef>
                <a:spcPts val="0"/>
              </a:spcBef>
              <a:buNone/>
            </a:pPr>
            <a:r>
              <a:rPr lang="en-GB" sz="1600" dirty="0"/>
              <a:t> </a:t>
            </a:r>
            <a:r>
              <a:rPr lang="en-GB" sz="2400" b="1" dirty="0">
                <a:ea typeface="+mj-ea"/>
                <a:cs typeface="+mj-cs"/>
              </a:rPr>
              <a:t>Exercise 27</a:t>
            </a:r>
            <a:r>
              <a:rPr lang="en-GB" sz="2400" dirty="0">
                <a:ea typeface="+mj-ea"/>
                <a:cs typeface="+mj-cs"/>
              </a:rPr>
              <a:t> </a:t>
            </a:r>
            <a:r>
              <a:rPr lang="en-GB" sz="2400" b="1" dirty="0">
                <a:solidFill>
                  <a:srgbClr val="C00000"/>
                </a:solidFill>
                <a:ea typeface="+mj-ea"/>
                <a:cs typeface="+mj-cs"/>
              </a:rPr>
              <a:t>(NOTE: For extra exercises look the book p.71- 74</a:t>
            </a:r>
            <a:r>
              <a:rPr lang="en-GB" sz="2400" dirty="0">
                <a:solidFill>
                  <a:prstClr val="black"/>
                </a:solidFill>
                <a:ea typeface="+mj-ea"/>
                <a:cs typeface="+mj-cs"/>
              </a:rPr>
              <a:t>)</a:t>
            </a:r>
            <a:endParaRPr lang="ar-EG" sz="2400" dirty="0">
              <a:solidFill>
                <a:prstClr val="black"/>
              </a:solidFill>
              <a:ea typeface="+mj-ea"/>
              <a:cs typeface="+mj-cs"/>
            </a:endParaRPr>
          </a:p>
          <a:p>
            <a:pPr marL="0" lvl="0" indent="0" algn="l">
              <a:buNone/>
            </a:pPr>
            <a:r>
              <a:rPr lang="en-GB" sz="2000" dirty="0">
                <a:solidFill>
                  <a:prstClr val="black"/>
                </a:solidFill>
                <a:cs typeface="+mj-cs"/>
              </a:rPr>
              <a:t>1. Insects provide many beneficial services, such as ______ , breaking down deadwood, and pollinating plants.</a:t>
            </a:r>
            <a:r>
              <a:rPr lang="en-GB" sz="2000" b="1" dirty="0">
                <a:solidFill>
                  <a:srgbClr val="FF0000"/>
                </a:solidFill>
                <a:cs typeface="+mj-cs"/>
              </a:rPr>
              <a:t> (C)</a:t>
            </a:r>
            <a:r>
              <a:rPr lang="en-GB" sz="2000" dirty="0">
                <a:solidFill>
                  <a:srgbClr val="FF0000"/>
                </a:solidFill>
                <a:cs typeface="+mj-cs"/>
              </a:rPr>
              <a:t> conditioning the soil </a:t>
            </a:r>
            <a:r>
              <a:rPr lang="ar-EG" sz="2000" dirty="0">
                <a:solidFill>
                  <a:prstClr val="black"/>
                </a:solidFill>
                <a:cs typeface="+mj-cs"/>
              </a:rPr>
              <a:t> </a:t>
            </a:r>
            <a:endParaRPr lang="en-US" sz="2000" dirty="0">
              <a:solidFill>
                <a:prstClr val="black"/>
              </a:solidFill>
              <a:cs typeface="+mj-cs"/>
            </a:endParaRPr>
          </a:p>
          <a:p>
            <a:pPr marL="0" lvl="0" indent="0" algn="l">
              <a:buNone/>
            </a:pPr>
            <a:r>
              <a:rPr lang="en-GB" sz="2000" dirty="0">
                <a:solidFill>
                  <a:prstClr val="black"/>
                </a:solidFill>
                <a:cs typeface="+mj-cs"/>
              </a:rPr>
              <a:t>2. Frozen orange juice must be packed, ___ , and stored when the fruit is ripe.</a:t>
            </a:r>
            <a:r>
              <a:rPr lang="en-GB" sz="2000" dirty="0">
                <a:solidFill>
                  <a:srgbClr val="FF0000"/>
                </a:solidFill>
                <a:cs typeface="+mj-cs"/>
              </a:rPr>
              <a:t> (C) frozen</a:t>
            </a:r>
            <a:endParaRPr lang="en-US" sz="2000" dirty="0">
              <a:solidFill>
                <a:prstClr val="black"/>
              </a:solidFill>
              <a:cs typeface="+mj-cs"/>
            </a:endParaRPr>
          </a:p>
          <a:p>
            <a:pPr marL="0" lvl="0" indent="0" algn="l">
              <a:buNone/>
            </a:pPr>
            <a:r>
              <a:rPr lang="en-GB" sz="2000" dirty="0">
                <a:solidFill>
                  <a:prstClr val="black"/>
                </a:solidFill>
                <a:cs typeface="+mj-cs"/>
              </a:rPr>
              <a:t>3. Sioux is a North American Indian language that is spoken not only ______ Sioux but also by the Crow and Osage tribes</a:t>
            </a:r>
            <a:r>
              <a:rPr lang="en-GB" sz="2000" dirty="0">
                <a:solidFill>
                  <a:srgbClr val="FF0000"/>
                </a:solidFill>
                <a:cs typeface="+mj-cs"/>
              </a:rPr>
              <a:t>(A) by the</a:t>
            </a:r>
            <a:endParaRPr lang="en-US" sz="2000" dirty="0">
              <a:solidFill>
                <a:srgbClr val="FF0000"/>
              </a:solidFill>
              <a:cs typeface="+mj-cs"/>
            </a:endParaRPr>
          </a:p>
          <a:p>
            <a:pPr marL="0" lvl="0" indent="0" algn="l">
              <a:buNone/>
            </a:pPr>
            <a:r>
              <a:rPr lang="en-GB" sz="2000" dirty="0">
                <a:solidFill>
                  <a:prstClr val="black"/>
                </a:solidFill>
                <a:cs typeface="+mj-cs"/>
              </a:rPr>
              <a:t>4. In 1900 electrically powered cars were more popular than gasoline powered cars because they were quiet, operated smoothly, and _____ _</a:t>
            </a:r>
            <a:r>
              <a:rPr lang="en-GB" sz="2000" dirty="0">
                <a:solidFill>
                  <a:srgbClr val="FF0000"/>
                </a:solidFill>
                <a:cs typeface="+mj-cs"/>
              </a:rPr>
              <a:t>(A) handled easily</a:t>
            </a:r>
            <a:endParaRPr lang="en-US" sz="2000" dirty="0">
              <a:solidFill>
                <a:prstClr val="black"/>
              </a:solidFill>
              <a:cs typeface="+mj-cs"/>
            </a:endParaRPr>
          </a:p>
          <a:p>
            <a:pPr marL="0" indent="0" algn="just" rtl="0">
              <a:spcBef>
                <a:spcPts val="0"/>
              </a:spcBef>
              <a:buNone/>
            </a:pPr>
            <a:endParaRPr lang="ar-EG" sz="1600" dirty="0"/>
          </a:p>
        </p:txBody>
      </p:sp>
    </p:spTree>
    <p:extLst>
      <p:ext uri="{BB962C8B-B14F-4D97-AF65-F5344CB8AC3E}">
        <p14:creationId xmlns:p14="http://schemas.microsoft.com/office/powerpoint/2010/main" val="228411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363272" cy="6192688"/>
          </a:xfrm>
          <a:solidFill>
            <a:schemeClr val="bg1">
              <a:lumMod val="95000"/>
            </a:schemeClr>
          </a:solidFill>
        </p:spPr>
        <p:txBody>
          <a:bodyPr>
            <a:normAutofit fontScale="77500" lnSpcReduction="20000"/>
          </a:bodyPr>
          <a:lstStyle/>
          <a:p>
            <a:pPr marL="0" indent="0" algn="ctr" rtl="0">
              <a:buNone/>
            </a:pPr>
            <a:r>
              <a:rPr lang="ar-EG" sz="3000" b="1" dirty="0">
                <a:solidFill>
                  <a:srgbClr val="FF0000"/>
                </a:solidFill>
                <a:ea typeface="+mj-ea"/>
                <a:cs typeface="+mj-cs"/>
              </a:rPr>
              <a:t>المحاضرة الرابعة</a:t>
            </a:r>
            <a:r>
              <a:rPr lang="en-GB" sz="3000" b="1" dirty="0">
                <a:solidFill>
                  <a:srgbClr val="FF0000"/>
                </a:solidFill>
                <a:ea typeface="+mj-ea"/>
                <a:cs typeface="+mj-cs"/>
              </a:rPr>
              <a:t>LESSON </a:t>
            </a:r>
            <a:r>
              <a:rPr lang="ar-EG" sz="3000" b="1" dirty="0">
                <a:solidFill>
                  <a:srgbClr val="FF0000"/>
                </a:solidFill>
                <a:ea typeface="+mj-ea"/>
                <a:cs typeface="+mj-cs"/>
              </a:rPr>
              <a:t>-29</a:t>
            </a:r>
            <a:r>
              <a:rPr lang="en-GB" sz="3000" b="1" dirty="0">
                <a:solidFill>
                  <a:srgbClr val="FF0000"/>
                </a:solidFill>
                <a:ea typeface="+mj-ea"/>
                <a:cs typeface="+mj-cs"/>
              </a:rPr>
              <a:t>28 </a:t>
            </a:r>
            <a:endParaRPr lang="ar-EG" sz="3000" dirty="0">
              <a:solidFill>
                <a:prstClr val="black"/>
              </a:solidFill>
              <a:ea typeface="+mj-ea"/>
              <a:cs typeface="+mj-cs"/>
            </a:endParaRPr>
          </a:p>
          <a:p>
            <a:pPr marL="0" indent="0" algn="ctr" rtl="0">
              <a:buNone/>
            </a:pPr>
            <a:r>
              <a:rPr lang="en-US" sz="3000" dirty="0">
                <a:solidFill>
                  <a:prstClr val="black"/>
                </a:solidFill>
                <a:ea typeface="+mj-ea"/>
                <a:cs typeface="+mj-cs"/>
              </a:rPr>
              <a:t> </a:t>
            </a:r>
            <a:r>
              <a:rPr lang="en-GB" sz="3000" b="1" dirty="0">
                <a:solidFill>
                  <a:prstClr val="black"/>
                </a:solidFill>
                <a:ea typeface="+mj-ea"/>
                <a:cs typeface="+mj-cs"/>
              </a:rPr>
              <a:t>ITEMS INVOLVING MISPLACED MODIFIER </a:t>
            </a:r>
            <a:r>
              <a:rPr lang="en-GB" sz="3000" b="1" dirty="0">
                <a:solidFill>
                  <a:srgbClr val="C00000"/>
                </a:solidFill>
                <a:ea typeface="+mj-ea"/>
                <a:cs typeface="+mj-cs"/>
              </a:rPr>
              <a:t>(P.75) </a:t>
            </a:r>
            <a:endParaRPr lang="ar-EG" sz="3000" b="1" dirty="0">
              <a:solidFill>
                <a:srgbClr val="C00000"/>
              </a:solidFill>
              <a:ea typeface="+mj-ea"/>
              <a:cs typeface="+mj-cs"/>
            </a:endParaRPr>
          </a:p>
          <a:p>
            <a:pPr marL="0" indent="0" algn="just" rtl="0">
              <a:buNone/>
            </a:pPr>
            <a:r>
              <a:rPr lang="en-GB" sz="2800" b="1" dirty="0">
                <a:solidFill>
                  <a:srgbClr val="00B050"/>
                </a:solidFill>
              </a:rPr>
              <a:t>A misplaced </a:t>
            </a:r>
            <a:r>
              <a:rPr lang="en-GB" sz="2800" dirty="0"/>
              <a:t>modifier is a participial phrase or other modifier that comes before the subject, but does not refer to the subject. </a:t>
            </a:r>
            <a:endParaRPr lang="en-US" sz="2800" dirty="0"/>
          </a:p>
          <a:p>
            <a:pPr marL="0" indent="0" algn="just" rtl="0">
              <a:buNone/>
            </a:pPr>
            <a:r>
              <a:rPr lang="en-GB" sz="2800" dirty="0"/>
              <a:t>Look at this sentence:</a:t>
            </a:r>
            <a:endParaRPr lang="en-US" sz="2800" dirty="0"/>
          </a:p>
          <a:p>
            <a:pPr marL="0" indent="0" algn="just" rtl="0">
              <a:buNone/>
            </a:pPr>
            <a:r>
              <a:rPr lang="en-GB" sz="2800" dirty="0"/>
              <a:t>*</a:t>
            </a:r>
            <a:r>
              <a:rPr lang="en-GB" sz="2800" dirty="0">
                <a:solidFill>
                  <a:srgbClr val="FF0000"/>
                </a:solidFill>
              </a:rPr>
              <a:t>Driving down the road, a herd of sheep suddenly crossed the road in front of Liza's car</a:t>
            </a:r>
            <a:r>
              <a:rPr lang="en-GB" sz="2800" dirty="0"/>
              <a:t>.( incorrect)</a:t>
            </a:r>
            <a:endParaRPr lang="en-US" sz="2800" dirty="0"/>
          </a:p>
          <a:p>
            <a:pPr marL="0" indent="0" algn="just" rtl="0">
              <a:buNone/>
            </a:pPr>
            <a:r>
              <a:rPr lang="en-GB" sz="2800" dirty="0"/>
              <a:t>This sentence is incorrect because it seems to say that a herd of sheep - rather than Liza - was driving down the road. The participial phrase is misplaced. The sentence could be corrected as shown:</a:t>
            </a:r>
            <a:endParaRPr lang="en-US" sz="2800" dirty="0"/>
          </a:p>
          <a:p>
            <a:pPr marL="0" indent="0" algn="just" rtl="0">
              <a:buNone/>
            </a:pPr>
            <a:r>
              <a:rPr lang="en-GB" sz="2800" dirty="0"/>
              <a:t> </a:t>
            </a:r>
            <a:r>
              <a:rPr lang="en-GB" sz="2800" dirty="0">
                <a:solidFill>
                  <a:srgbClr val="FF0000"/>
                </a:solidFill>
              </a:rPr>
              <a:t>As Liza was driving down the road, a herd of sheep suddenly crossed the road in front of her</a:t>
            </a:r>
            <a:r>
              <a:rPr lang="en-GB" sz="2800" dirty="0"/>
              <a:t>. (CORRECT)</a:t>
            </a:r>
          </a:p>
          <a:p>
            <a:pPr marL="0" lvl="0" indent="0" algn="l">
              <a:buNone/>
            </a:pPr>
            <a:r>
              <a:rPr lang="en-GB" sz="2900" b="1" dirty="0">
                <a:solidFill>
                  <a:prstClr val="black"/>
                </a:solidFill>
              </a:rPr>
              <a:t>Misplaced structures Examples</a:t>
            </a:r>
            <a:r>
              <a:rPr lang="en-GB" sz="2900" b="1" dirty="0">
                <a:solidFill>
                  <a:srgbClr val="C00000"/>
                </a:solidFill>
              </a:rPr>
              <a:t>(See page 75-76)</a:t>
            </a:r>
            <a:r>
              <a:rPr lang="en-GB" sz="2900" b="1" dirty="0">
                <a:solidFill>
                  <a:prstClr val="black"/>
                </a:solidFill>
              </a:rPr>
              <a:t>            </a:t>
            </a:r>
            <a:endParaRPr lang="en-US" sz="2900" dirty="0">
              <a:solidFill>
                <a:prstClr val="black"/>
              </a:solidFill>
            </a:endParaRPr>
          </a:p>
          <a:p>
            <a:pPr marL="0" lvl="0" indent="0" algn="l">
              <a:buNone/>
            </a:pPr>
            <a:r>
              <a:rPr lang="en-GB" sz="1900" dirty="0">
                <a:solidFill>
                  <a:srgbClr val="FF0000"/>
                </a:solidFill>
              </a:rPr>
              <a:t>present participle </a:t>
            </a:r>
            <a:r>
              <a:rPr lang="en-GB" sz="1900" dirty="0">
                <a:solidFill>
                  <a:prstClr val="black"/>
                </a:solidFill>
              </a:rPr>
              <a:t>Walking along the beach, the ship was spotted by the men.</a:t>
            </a:r>
            <a:endParaRPr lang="en-US" sz="1900" dirty="0">
              <a:solidFill>
                <a:prstClr val="black"/>
              </a:solidFill>
            </a:endParaRPr>
          </a:p>
          <a:p>
            <a:pPr marL="0" lvl="0" indent="0" algn="l">
              <a:buNone/>
            </a:pPr>
            <a:r>
              <a:rPr lang="en-GB" sz="1900" dirty="0">
                <a:solidFill>
                  <a:srgbClr val="FF0000"/>
                </a:solidFill>
              </a:rPr>
              <a:t>past participle </a:t>
            </a:r>
            <a:r>
              <a:rPr lang="en-GB" sz="1900" dirty="0">
                <a:solidFill>
                  <a:prstClr val="black"/>
                </a:solidFill>
              </a:rPr>
              <a:t>Based on this study, the scientist could make several conclusions. </a:t>
            </a:r>
            <a:endParaRPr lang="en-US" sz="1900" dirty="0">
              <a:solidFill>
                <a:prstClr val="black"/>
              </a:solidFill>
            </a:endParaRPr>
          </a:p>
          <a:p>
            <a:pPr marL="0" lvl="0" indent="0" algn="l">
              <a:buNone/>
            </a:pPr>
            <a:r>
              <a:rPr lang="en-GB" sz="1900" dirty="0">
                <a:solidFill>
                  <a:srgbClr val="FF0000"/>
                </a:solidFill>
              </a:rPr>
              <a:t>appositive  </a:t>
            </a:r>
            <a:r>
              <a:rPr lang="en-GB" sz="1900" dirty="0">
                <a:solidFill>
                  <a:prstClr val="black"/>
                </a:solidFill>
              </a:rPr>
              <a:t>A resort city in Arkansas, the population of Hot Springs is about 35,000. </a:t>
            </a:r>
            <a:endParaRPr lang="en-US" sz="1900" dirty="0">
              <a:solidFill>
                <a:prstClr val="black"/>
              </a:solidFill>
            </a:endParaRPr>
          </a:p>
          <a:p>
            <a:pPr marL="0" lvl="0" indent="0" algn="l">
              <a:buNone/>
            </a:pPr>
            <a:r>
              <a:rPr lang="en-GB" sz="1900" dirty="0">
                <a:solidFill>
                  <a:srgbClr val="FF0000"/>
                </a:solidFill>
              </a:rPr>
              <a:t>reduced adjective clause </a:t>
            </a:r>
            <a:r>
              <a:rPr lang="en-GB" sz="1900" dirty="0">
                <a:solidFill>
                  <a:prstClr val="black"/>
                </a:solidFill>
              </a:rPr>
              <a:t>While peeling onions, his eyes began to water. </a:t>
            </a:r>
            <a:endParaRPr lang="en-US" sz="1900" dirty="0">
              <a:solidFill>
                <a:prstClr val="black"/>
              </a:solidFill>
            </a:endParaRPr>
          </a:p>
          <a:p>
            <a:pPr marL="0" lvl="0" indent="0" algn="l">
              <a:buNone/>
            </a:pPr>
            <a:r>
              <a:rPr lang="en-GB" sz="1900" dirty="0">
                <a:solidFill>
                  <a:srgbClr val="FF0000"/>
                </a:solidFill>
              </a:rPr>
              <a:t>adjective phrases </a:t>
            </a:r>
            <a:r>
              <a:rPr lang="en-GB" sz="1900" dirty="0">
                <a:solidFill>
                  <a:prstClr val="black"/>
                </a:solidFill>
              </a:rPr>
              <a:t>Warm and mild, everyone enjoys the climate of the Virgin Islands. </a:t>
            </a:r>
            <a:endParaRPr lang="en-US" sz="1900" dirty="0">
              <a:solidFill>
                <a:prstClr val="black"/>
              </a:solidFill>
            </a:endParaRPr>
          </a:p>
          <a:p>
            <a:pPr marL="0" lvl="0" indent="0" algn="l">
              <a:buNone/>
            </a:pPr>
            <a:r>
              <a:rPr lang="en-GB" sz="1900" dirty="0">
                <a:solidFill>
                  <a:srgbClr val="FF0000"/>
                </a:solidFill>
              </a:rPr>
              <a:t>expressions with like or unlike   </a:t>
            </a:r>
            <a:r>
              <a:rPr lang="en-GB" sz="1900" dirty="0">
                <a:solidFill>
                  <a:prstClr val="black"/>
                </a:solidFill>
              </a:rPr>
              <a:t>Like most cities, parking is a problem in   San Francisco</a:t>
            </a:r>
            <a:r>
              <a:rPr lang="en-GB" sz="2800" dirty="0"/>
              <a:t> </a:t>
            </a:r>
            <a:endParaRPr lang="en-US" sz="2800" dirty="0"/>
          </a:p>
          <a:p>
            <a:pPr marL="0" indent="0" algn="l">
              <a:buNone/>
            </a:pPr>
            <a:endParaRPr lang="ar-EG" dirty="0"/>
          </a:p>
        </p:txBody>
      </p:sp>
    </p:spTree>
    <p:extLst>
      <p:ext uri="{BB962C8B-B14F-4D97-AF65-F5344CB8AC3E}">
        <p14:creationId xmlns:p14="http://schemas.microsoft.com/office/powerpoint/2010/main" val="1625043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435280" cy="6408712"/>
          </a:xfrm>
          <a:solidFill>
            <a:schemeClr val="bg1">
              <a:lumMod val="95000"/>
            </a:schemeClr>
          </a:solidFill>
        </p:spPr>
        <p:txBody>
          <a:bodyPr>
            <a:normAutofit fontScale="70000" lnSpcReduction="20000"/>
          </a:bodyPr>
          <a:lstStyle/>
          <a:p>
            <a:pPr marL="0" lvl="0" indent="0" algn="l">
              <a:buNone/>
            </a:pPr>
            <a:r>
              <a:rPr lang="en-GB" sz="2200" b="1" dirty="0">
                <a:solidFill>
                  <a:prstClr val="black"/>
                </a:solidFill>
              </a:rPr>
              <a:t>Correction</a:t>
            </a:r>
            <a:endParaRPr lang="en-US" sz="2200" dirty="0">
              <a:solidFill>
                <a:prstClr val="black"/>
              </a:solidFill>
            </a:endParaRPr>
          </a:p>
          <a:p>
            <a:pPr marL="0" lvl="0" indent="0" algn="just" rtl="0">
              <a:lnSpc>
                <a:spcPct val="120000"/>
              </a:lnSpc>
              <a:buNone/>
            </a:pPr>
            <a:r>
              <a:rPr lang="en-GB" sz="2000" dirty="0">
                <a:solidFill>
                  <a:srgbClr val="FF0000"/>
                </a:solidFill>
              </a:rPr>
              <a:t>Walking along the beach, the men spotted the ship. </a:t>
            </a:r>
            <a:endParaRPr lang="en-US" sz="2000" dirty="0">
              <a:solidFill>
                <a:srgbClr val="FF0000"/>
              </a:solidFill>
            </a:endParaRPr>
          </a:p>
          <a:p>
            <a:pPr marL="0" lvl="0" indent="0" algn="just" rtl="0">
              <a:lnSpc>
                <a:spcPct val="120000"/>
              </a:lnSpc>
              <a:buNone/>
            </a:pPr>
            <a:r>
              <a:rPr lang="en-GB" sz="2000" dirty="0">
                <a:solidFill>
                  <a:srgbClr val="FF0000"/>
                </a:solidFill>
              </a:rPr>
              <a:t>Based on this study, several conclusions could be made by the scientist. </a:t>
            </a:r>
            <a:endParaRPr lang="en-US" sz="2000" dirty="0">
              <a:solidFill>
                <a:srgbClr val="FF0000"/>
              </a:solidFill>
            </a:endParaRPr>
          </a:p>
          <a:p>
            <a:pPr marL="0" lvl="0" indent="0" algn="just" rtl="0">
              <a:lnSpc>
                <a:spcPct val="120000"/>
              </a:lnSpc>
              <a:buNone/>
            </a:pPr>
            <a:r>
              <a:rPr lang="en-GB" sz="2000" dirty="0">
                <a:solidFill>
                  <a:srgbClr val="FF0000"/>
                </a:solidFill>
              </a:rPr>
              <a:t>A resort city in Arkansas, Hot Springs has a population of about 35,000. </a:t>
            </a:r>
            <a:endParaRPr lang="en-US" sz="2000" dirty="0">
              <a:solidFill>
                <a:srgbClr val="FF0000"/>
              </a:solidFill>
            </a:endParaRPr>
          </a:p>
          <a:p>
            <a:pPr marL="0" lvl="0" indent="0" algn="just" rtl="0">
              <a:lnSpc>
                <a:spcPct val="120000"/>
              </a:lnSpc>
              <a:buNone/>
            </a:pPr>
            <a:r>
              <a:rPr lang="en-GB" sz="2000" dirty="0">
                <a:solidFill>
                  <a:srgbClr val="FF0000"/>
                </a:solidFill>
              </a:rPr>
              <a:t>While he was peeling onions, his eyes began to water. </a:t>
            </a:r>
            <a:endParaRPr lang="en-US" sz="2000" dirty="0">
              <a:solidFill>
                <a:srgbClr val="FF0000"/>
              </a:solidFill>
            </a:endParaRPr>
          </a:p>
          <a:p>
            <a:pPr marL="0" lvl="0" indent="0" algn="just" rtl="0">
              <a:lnSpc>
                <a:spcPct val="120000"/>
              </a:lnSpc>
              <a:buNone/>
            </a:pPr>
            <a:r>
              <a:rPr lang="en-GB" sz="2000" dirty="0">
                <a:solidFill>
                  <a:srgbClr val="FF0000"/>
                </a:solidFill>
              </a:rPr>
              <a:t>Everyone enjoys the warm, mild climate of the Virgin Islands. </a:t>
            </a:r>
            <a:endParaRPr lang="en-US" sz="2000" dirty="0">
              <a:solidFill>
                <a:srgbClr val="FF0000"/>
              </a:solidFill>
            </a:endParaRPr>
          </a:p>
          <a:p>
            <a:pPr marL="0" lvl="0" indent="0" algn="just" rtl="0">
              <a:lnSpc>
                <a:spcPct val="120000"/>
              </a:lnSpc>
              <a:buNone/>
            </a:pPr>
            <a:r>
              <a:rPr lang="en-GB" sz="2000" dirty="0">
                <a:solidFill>
                  <a:srgbClr val="FF0000"/>
                </a:solidFill>
              </a:rPr>
              <a:t>Like most cities, San Francisco has a parking problem.</a:t>
            </a:r>
          </a:p>
          <a:p>
            <a:pPr marL="0" indent="0" algn="just" rtl="0">
              <a:lnSpc>
                <a:spcPct val="110000"/>
              </a:lnSpc>
              <a:spcBef>
                <a:spcPts val="0"/>
              </a:spcBef>
              <a:buNone/>
            </a:pPr>
            <a:r>
              <a:rPr lang="en-GB" sz="3600" dirty="0"/>
              <a:t>Structure items with misplaced modifiers generally consist of a modifying element at the beginning of the sentence followed by a comma, with the rest of the sentence missing. The answer choices tend to be long. To find the answer, you must decide what subject the modifier correctly refers to.</a:t>
            </a:r>
          </a:p>
          <a:p>
            <a:pPr marL="0" indent="0" algn="just" rtl="0">
              <a:lnSpc>
                <a:spcPct val="110000"/>
              </a:lnSpc>
              <a:spcBef>
                <a:spcPts val="0"/>
              </a:spcBef>
              <a:buNone/>
            </a:pPr>
            <a:r>
              <a:rPr lang="en-GB" sz="3600" b="1" dirty="0">
                <a:solidFill>
                  <a:srgbClr val="FF0000"/>
                </a:solidFill>
                <a:ea typeface="+mj-ea"/>
                <a:cs typeface="+mj-cs"/>
              </a:rPr>
              <a:t>Exercise 28</a:t>
            </a:r>
            <a:r>
              <a:rPr lang="en-GB" sz="3600" dirty="0">
                <a:solidFill>
                  <a:prstClr val="black"/>
                </a:solidFill>
                <a:ea typeface="+mj-ea"/>
                <a:cs typeface="+mj-cs"/>
              </a:rPr>
              <a:t> (NOTE: For extra exercises look the book p.77- 80)</a:t>
            </a:r>
          </a:p>
          <a:p>
            <a:pPr marL="0" lvl="0" indent="0" algn="l">
              <a:buNone/>
            </a:pPr>
            <a:r>
              <a:rPr lang="en-GB" dirty="0">
                <a:solidFill>
                  <a:prstClr val="black"/>
                </a:solidFill>
              </a:rPr>
              <a:t>1. Fearing economic hardship, _____ _ </a:t>
            </a:r>
            <a:r>
              <a:rPr lang="en-GB" b="1" dirty="0">
                <a:solidFill>
                  <a:prstClr val="black"/>
                </a:solidFill>
              </a:rPr>
              <a:t>(A)</a:t>
            </a:r>
            <a:r>
              <a:rPr lang="en-GB" dirty="0">
                <a:solidFill>
                  <a:prstClr val="black"/>
                </a:solidFill>
              </a:rPr>
              <a:t> </a:t>
            </a:r>
            <a:endParaRPr lang="en-US" dirty="0">
              <a:solidFill>
                <a:prstClr val="black"/>
              </a:solidFill>
            </a:endParaRPr>
          </a:p>
          <a:p>
            <a:pPr marL="0" lvl="0" indent="0" algn="l">
              <a:buNone/>
            </a:pPr>
            <a:r>
              <a:rPr lang="en-GB" dirty="0">
                <a:solidFill>
                  <a:prstClr val="black"/>
                </a:solidFill>
              </a:rPr>
              <a:t>2. Rich and distinctive in flavour, _____ _(</a:t>
            </a:r>
            <a:r>
              <a:rPr lang="en-GB" dirty="0">
                <a:solidFill>
                  <a:srgbClr val="FF0000"/>
                </a:solidFill>
              </a:rPr>
              <a:t>D)</a:t>
            </a:r>
            <a:endParaRPr lang="en-US" dirty="0">
              <a:solidFill>
                <a:prstClr val="black"/>
              </a:solidFill>
            </a:endParaRPr>
          </a:p>
          <a:p>
            <a:pPr marL="0" lvl="0" indent="0" algn="l">
              <a:buNone/>
            </a:pPr>
            <a:r>
              <a:rPr lang="en-GB" dirty="0">
                <a:solidFill>
                  <a:prstClr val="black"/>
                </a:solidFill>
              </a:rPr>
              <a:t>3. Orbiting from 2.7 to 3.6 billion miles from the sun,</a:t>
            </a:r>
            <a:r>
              <a:rPr lang="en-GB" dirty="0">
                <a:solidFill>
                  <a:srgbClr val="FF0000"/>
                </a:solidFill>
              </a:rPr>
              <a:t> (B)</a:t>
            </a:r>
            <a:endParaRPr lang="en-US" dirty="0">
              <a:solidFill>
                <a:prstClr val="black"/>
              </a:solidFill>
            </a:endParaRPr>
          </a:p>
          <a:p>
            <a:pPr marL="0" lvl="0" indent="0" algn="l">
              <a:buNone/>
            </a:pPr>
            <a:r>
              <a:rPr lang="en-GB" dirty="0">
                <a:solidFill>
                  <a:prstClr val="black"/>
                </a:solidFill>
              </a:rPr>
              <a:t>4. A popular instrument, ______(</a:t>
            </a:r>
            <a:r>
              <a:rPr lang="en-GB" dirty="0">
                <a:solidFill>
                  <a:srgbClr val="FF0000"/>
                </a:solidFill>
              </a:rPr>
              <a:t>D)</a:t>
            </a:r>
            <a:r>
              <a:rPr lang="en-GB" dirty="0">
                <a:solidFill>
                  <a:prstClr val="black"/>
                </a:solidFill>
              </a:rPr>
              <a:t> </a:t>
            </a:r>
            <a:endParaRPr lang="en-US" dirty="0">
              <a:solidFill>
                <a:prstClr val="black"/>
              </a:solidFill>
            </a:endParaRPr>
          </a:p>
          <a:p>
            <a:pPr marL="0" indent="0" algn="just" rtl="0">
              <a:lnSpc>
                <a:spcPct val="110000"/>
              </a:lnSpc>
              <a:spcBef>
                <a:spcPts val="0"/>
              </a:spcBef>
              <a:buNone/>
            </a:pPr>
            <a:endParaRPr lang="en-GB" sz="3600" dirty="0">
              <a:solidFill>
                <a:prstClr val="black"/>
              </a:solidFill>
              <a:ea typeface="+mj-ea"/>
              <a:cs typeface="+mj-cs"/>
            </a:endParaRPr>
          </a:p>
          <a:p>
            <a:pPr marL="0" indent="0" algn="just" rtl="0">
              <a:lnSpc>
                <a:spcPct val="110000"/>
              </a:lnSpc>
              <a:spcBef>
                <a:spcPts val="0"/>
              </a:spcBef>
              <a:buNone/>
            </a:pPr>
            <a:endParaRPr lang="en-US" sz="3600" dirty="0"/>
          </a:p>
          <a:p>
            <a:pPr algn="l"/>
            <a:endParaRPr lang="ar-EG" dirty="0"/>
          </a:p>
        </p:txBody>
      </p:sp>
    </p:spTree>
    <p:extLst>
      <p:ext uri="{BB962C8B-B14F-4D97-AF65-F5344CB8AC3E}">
        <p14:creationId xmlns:p14="http://schemas.microsoft.com/office/powerpoint/2010/main" val="3325588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91264" cy="6336704"/>
          </a:xfrm>
          <a:solidFill>
            <a:schemeClr val="bg1">
              <a:lumMod val="95000"/>
            </a:schemeClr>
          </a:solidFill>
        </p:spPr>
        <p:txBody>
          <a:bodyPr>
            <a:normAutofit fontScale="70000" lnSpcReduction="20000"/>
          </a:bodyPr>
          <a:lstStyle/>
          <a:p>
            <a:pPr marL="0" indent="0" algn="ctr" rtl="0">
              <a:buNone/>
            </a:pPr>
            <a:r>
              <a:rPr lang="en-GB" sz="3100" b="1" dirty="0">
                <a:solidFill>
                  <a:srgbClr val="FF0000"/>
                </a:solidFill>
                <a:latin typeface="Times New Roman" panose="02020603050405020304" pitchFamily="18" charset="0"/>
                <a:ea typeface="+mj-ea"/>
                <a:cs typeface="Times New Roman" panose="02020603050405020304" pitchFamily="18" charset="0"/>
              </a:rPr>
              <a:t>LESSON 29 </a:t>
            </a:r>
            <a:r>
              <a:rPr lang="en-US" sz="3100" dirty="0">
                <a:solidFill>
                  <a:srgbClr val="FF0000"/>
                </a:solidFill>
                <a:latin typeface="Times New Roman" panose="02020603050405020304" pitchFamily="18" charset="0"/>
                <a:ea typeface="+mj-ea"/>
                <a:cs typeface="Times New Roman" panose="02020603050405020304" pitchFamily="18" charset="0"/>
              </a:rPr>
              <a:t> </a:t>
            </a:r>
            <a:endParaRPr lang="en-US" sz="3100" dirty="0">
              <a:solidFill>
                <a:prstClr val="black"/>
              </a:solidFill>
              <a:latin typeface="Times New Roman" panose="02020603050405020304" pitchFamily="18" charset="0"/>
              <a:ea typeface="+mj-ea"/>
              <a:cs typeface="Times New Roman" panose="02020603050405020304" pitchFamily="18" charset="0"/>
            </a:endParaRPr>
          </a:p>
          <a:p>
            <a:pPr marL="0" indent="0" algn="ctr" rtl="0">
              <a:buNone/>
            </a:pPr>
            <a:r>
              <a:rPr lang="en-US" sz="3100" dirty="0">
                <a:solidFill>
                  <a:prstClr val="black"/>
                </a:solidFill>
                <a:latin typeface="Times New Roman" panose="02020603050405020304" pitchFamily="18" charset="0"/>
                <a:ea typeface="+mj-ea"/>
                <a:cs typeface="Times New Roman" panose="02020603050405020304" pitchFamily="18" charset="0"/>
              </a:rPr>
              <a:t> </a:t>
            </a:r>
            <a:r>
              <a:rPr lang="en-GB" sz="3100" b="1" dirty="0">
                <a:solidFill>
                  <a:prstClr val="black"/>
                </a:solidFill>
                <a:latin typeface="Times New Roman" panose="02020603050405020304" pitchFamily="18" charset="0"/>
                <a:ea typeface="+mj-ea"/>
                <a:cs typeface="Times New Roman" panose="02020603050405020304" pitchFamily="18" charset="0"/>
              </a:rPr>
              <a:t>INCOMPLETE OR MISSING COMPARISON </a:t>
            </a:r>
            <a:r>
              <a:rPr lang="en-GB" sz="3100" b="1" dirty="0">
                <a:solidFill>
                  <a:srgbClr val="C00000"/>
                </a:solidFill>
                <a:latin typeface="Times New Roman" panose="02020603050405020304" pitchFamily="18" charset="0"/>
                <a:ea typeface="+mj-ea"/>
                <a:cs typeface="Times New Roman" panose="02020603050405020304" pitchFamily="18" charset="0"/>
              </a:rPr>
              <a:t>(P.81)</a:t>
            </a:r>
          </a:p>
          <a:p>
            <a:pPr marL="0" indent="0" algn="ctr" rtl="0">
              <a:buNone/>
            </a:pPr>
            <a:endParaRPr lang="en-GB" sz="3100" b="1" dirty="0">
              <a:solidFill>
                <a:srgbClr val="C00000"/>
              </a:solidFill>
              <a:latin typeface="Times New Roman" panose="02020603050405020304" pitchFamily="18" charset="0"/>
              <a:ea typeface="+mj-ea"/>
              <a:cs typeface="Times New Roman" panose="02020603050405020304" pitchFamily="18" charset="0"/>
            </a:endParaRPr>
          </a:p>
          <a:p>
            <a:pPr marL="0" indent="0" algn="just" rtl="0">
              <a:buNone/>
            </a:pPr>
            <a:r>
              <a:rPr lang="en-GB" sz="2800" b="1" dirty="0">
                <a:solidFill>
                  <a:prstClr val="black"/>
                </a:solidFill>
                <a:ea typeface="+mj-ea"/>
                <a:cs typeface="+mj-cs"/>
              </a:rPr>
              <a:t> </a:t>
            </a:r>
            <a:r>
              <a:rPr lang="en-GB" dirty="0"/>
              <a:t>Many of them involve the comparative forms of adjectives.</a:t>
            </a:r>
            <a:endParaRPr lang="en-US" dirty="0"/>
          </a:p>
          <a:p>
            <a:pPr marL="0" indent="0" algn="just" rtl="0">
              <a:buNone/>
            </a:pPr>
            <a:r>
              <a:rPr lang="en-GB" dirty="0"/>
              <a:t>On the average, the Pacific Ocean is</a:t>
            </a:r>
            <a:r>
              <a:rPr lang="en-GB" i="1" dirty="0"/>
              <a:t> deeper than</a:t>
            </a:r>
            <a:r>
              <a:rPr lang="en-GB" dirty="0"/>
              <a:t> the Atlantic. </a:t>
            </a:r>
          </a:p>
          <a:p>
            <a:pPr marL="0" indent="0" algn="just" rtl="0">
              <a:buNone/>
            </a:pPr>
            <a:r>
              <a:rPr lang="en-GB" dirty="0"/>
              <a:t>Rhonda is a </a:t>
            </a:r>
            <a:r>
              <a:rPr lang="en-GB" i="1" dirty="0"/>
              <a:t>more experienced</a:t>
            </a:r>
            <a:r>
              <a:rPr lang="en-GB" dirty="0"/>
              <a:t> performer </a:t>
            </a:r>
            <a:r>
              <a:rPr lang="en-GB" i="1" dirty="0"/>
              <a:t>than</a:t>
            </a:r>
            <a:r>
              <a:rPr lang="en-GB" dirty="0"/>
              <a:t> Theresa. </a:t>
            </a:r>
            <a:endParaRPr lang="en-US" dirty="0"/>
          </a:p>
          <a:p>
            <a:pPr marL="0" indent="0" algn="just" rtl="0">
              <a:buNone/>
            </a:pPr>
            <a:r>
              <a:rPr lang="en-GB" dirty="0"/>
              <a:t>This show is </a:t>
            </a:r>
            <a:r>
              <a:rPr lang="en-GB" i="1" dirty="0"/>
              <a:t>less interesting than</a:t>
            </a:r>
            <a:r>
              <a:rPr lang="en-GB" dirty="0"/>
              <a:t> the one we watched last night.</a:t>
            </a:r>
            <a:endParaRPr lang="en-US" dirty="0"/>
          </a:p>
          <a:p>
            <a:pPr marL="0" indent="0" algn="just" rtl="0">
              <a:buNone/>
            </a:pPr>
            <a:r>
              <a:rPr lang="en-GB" dirty="0"/>
              <a:t>*</a:t>
            </a:r>
            <a:r>
              <a:rPr lang="en-GB" i="1" dirty="0">
                <a:solidFill>
                  <a:srgbClr val="FF0000"/>
                </a:solidFill>
              </a:rPr>
              <a:t>The ears of African elephants</a:t>
            </a:r>
            <a:r>
              <a:rPr lang="en-GB" dirty="0">
                <a:solidFill>
                  <a:srgbClr val="FF0000"/>
                </a:solidFill>
              </a:rPr>
              <a:t> are bigger than </a:t>
            </a:r>
            <a:r>
              <a:rPr lang="en-GB" i="1" dirty="0">
                <a:solidFill>
                  <a:srgbClr val="FF0000"/>
                </a:solidFill>
              </a:rPr>
              <a:t>Indian elephants</a:t>
            </a:r>
            <a:r>
              <a:rPr lang="en-GB" dirty="0"/>
              <a:t>.   (INCORRECT)</a:t>
            </a:r>
            <a:endParaRPr lang="en-US" dirty="0"/>
          </a:p>
          <a:p>
            <a:pPr marL="0" indent="0" algn="just" rtl="0">
              <a:buNone/>
            </a:pPr>
            <a:r>
              <a:rPr lang="en-GB" i="1" dirty="0">
                <a:solidFill>
                  <a:srgbClr val="FF0000"/>
                </a:solidFill>
              </a:rPr>
              <a:t>The ears of African elephants</a:t>
            </a:r>
            <a:r>
              <a:rPr lang="en-GB" dirty="0">
                <a:solidFill>
                  <a:srgbClr val="FF0000"/>
                </a:solidFill>
              </a:rPr>
              <a:t> are bigger than </a:t>
            </a:r>
            <a:r>
              <a:rPr lang="en-GB" i="1" dirty="0">
                <a:solidFill>
                  <a:srgbClr val="FF0000"/>
                </a:solidFill>
              </a:rPr>
              <a:t>those of Indian elephants</a:t>
            </a:r>
            <a:r>
              <a:rPr lang="en-GB" dirty="0"/>
              <a:t>. (CORRECT)</a:t>
            </a:r>
          </a:p>
          <a:p>
            <a:pPr marL="0" lvl="0" indent="0" algn="just" rtl="0">
              <a:buNone/>
            </a:pPr>
            <a:r>
              <a:rPr lang="en-GB" sz="2600" dirty="0">
                <a:solidFill>
                  <a:prstClr val="black"/>
                </a:solidFill>
              </a:rPr>
              <a:t>Another type of comparison involves the phrase </a:t>
            </a:r>
            <a:r>
              <a:rPr lang="en-GB" sz="2600" b="1" dirty="0">
                <a:solidFill>
                  <a:prstClr val="black"/>
                </a:solidFill>
              </a:rPr>
              <a:t>as . .. as.</a:t>
            </a:r>
            <a:endParaRPr lang="en-US" sz="2600" b="1" dirty="0">
              <a:solidFill>
                <a:prstClr val="black"/>
              </a:solidFill>
            </a:endParaRPr>
          </a:p>
          <a:p>
            <a:pPr marL="0" lvl="0" indent="0" algn="just" rtl="0">
              <a:buNone/>
            </a:pPr>
            <a:r>
              <a:rPr lang="en-GB" sz="2600" dirty="0">
                <a:solidFill>
                  <a:prstClr val="black"/>
                </a:solidFill>
              </a:rPr>
              <a:t>The lab lasted </a:t>
            </a:r>
            <a:r>
              <a:rPr lang="en-GB" sz="2600" i="1" dirty="0">
                <a:solidFill>
                  <a:prstClr val="black"/>
                </a:solidFill>
              </a:rPr>
              <a:t>as long as</a:t>
            </a:r>
            <a:r>
              <a:rPr lang="en-GB" sz="2600" dirty="0">
                <a:solidFill>
                  <a:prstClr val="black"/>
                </a:solidFill>
              </a:rPr>
              <a:t> the class did. </a:t>
            </a:r>
            <a:endParaRPr lang="en-US" sz="2600" dirty="0">
              <a:solidFill>
                <a:prstClr val="black"/>
              </a:solidFill>
            </a:endParaRPr>
          </a:p>
          <a:p>
            <a:pPr marL="0" lvl="0" indent="0" algn="just" rtl="0">
              <a:buNone/>
            </a:pPr>
            <a:r>
              <a:rPr lang="en-GB" sz="2600" dirty="0">
                <a:solidFill>
                  <a:prstClr val="black"/>
                </a:solidFill>
              </a:rPr>
              <a:t>The words </a:t>
            </a:r>
            <a:r>
              <a:rPr lang="en-GB" sz="2600" i="1" dirty="0">
                <a:solidFill>
                  <a:prstClr val="black"/>
                </a:solidFill>
              </a:rPr>
              <a:t>like/alike</a:t>
            </a:r>
            <a:r>
              <a:rPr lang="en-GB" sz="2600" dirty="0">
                <a:solidFill>
                  <a:prstClr val="black"/>
                </a:solidFill>
              </a:rPr>
              <a:t> and </a:t>
            </a:r>
            <a:r>
              <a:rPr lang="en-GB" sz="2600" i="1" dirty="0">
                <a:solidFill>
                  <a:prstClr val="black"/>
                </a:solidFill>
              </a:rPr>
              <a:t>unlike/not alike</a:t>
            </a:r>
            <a:r>
              <a:rPr lang="en-GB" sz="2600" dirty="0">
                <a:solidFill>
                  <a:prstClr val="black"/>
                </a:solidFill>
              </a:rPr>
              <a:t> can also be used to express comparison:</a:t>
            </a:r>
          </a:p>
          <a:p>
            <a:pPr marL="0" lvl="0" indent="0" algn="just" rtl="0">
              <a:buNone/>
            </a:pPr>
            <a:r>
              <a:rPr lang="en-GB" sz="2800" dirty="0">
                <a:solidFill>
                  <a:srgbClr val="FF0000"/>
                </a:solidFill>
              </a:rPr>
              <a:t>Like A, B .. .                                  Unlike X, Y .. </a:t>
            </a:r>
            <a:endParaRPr lang="en-US" sz="2800" dirty="0">
              <a:solidFill>
                <a:srgbClr val="FF0000"/>
              </a:solidFill>
            </a:endParaRPr>
          </a:p>
          <a:p>
            <a:pPr marL="0" lvl="0" indent="0" algn="just" rtl="0">
              <a:buNone/>
            </a:pPr>
            <a:r>
              <a:rPr lang="en-GB" sz="2800" dirty="0">
                <a:solidFill>
                  <a:srgbClr val="FF0000"/>
                </a:solidFill>
              </a:rPr>
              <a:t>A, like B, .. .                                  X, unlike Y, .. </a:t>
            </a:r>
            <a:endParaRPr lang="en-US" sz="2800" dirty="0">
              <a:solidFill>
                <a:srgbClr val="FF0000"/>
              </a:solidFill>
            </a:endParaRPr>
          </a:p>
          <a:p>
            <a:pPr marL="0" lvl="0" indent="0" algn="just" rtl="0">
              <a:buNone/>
            </a:pPr>
            <a:r>
              <a:rPr lang="en-GB" sz="2800" dirty="0">
                <a:solidFill>
                  <a:srgbClr val="FF0000"/>
                </a:solidFill>
              </a:rPr>
              <a:t>A is like B.                                     X is unlike Y </a:t>
            </a:r>
            <a:endParaRPr lang="en-US" sz="2800" dirty="0">
              <a:solidFill>
                <a:srgbClr val="FF0000"/>
              </a:solidFill>
            </a:endParaRPr>
          </a:p>
          <a:p>
            <a:pPr marL="0" lvl="0" indent="0" algn="just" rtl="0">
              <a:buNone/>
            </a:pPr>
            <a:r>
              <a:rPr lang="en-GB" sz="2800" dirty="0">
                <a:solidFill>
                  <a:srgbClr val="FF0000"/>
                </a:solidFill>
              </a:rPr>
              <a:t>A and B are alike.                        X and Y are not alike.</a:t>
            </a:r>
            <a:endParaRPr lang="en-US" sz="2800" dirty="0">
              <a:solidFill>
                <a:srgbClr val="FF0000"/>
              </a:solidFill>
            </a:endParaRPr>
          </a:p>
          <a:p>
            <a:pPr marL="0" lvl="0" indent="0" algn="just" rtl="0">
              <a:buNone/>
            </a:pPr>
            <a:endParaRPr lang="en-US" sz="2600" dirty="0">
              <a:solidFill>
                <a:prstClr val="black"/>
              </a:solidFill>
            </a:endParaRPr>
          </a:p>
          <a:p>
            <a:pPr marL="0" indent="0" algn="just" rtl="0">
              <a:buNone/>
            </a:pPr>
            <a:endParaRPr lang="en-US" dirty="0"/>
          </a:p>
          <a:p>
            <a:pPr marL="0" indent="0" algn="r" rtl="0">
              <a:buNone/>
            </a:pPr>
            <a:endParaRPr lang="ar-EG" dirty="0"/>
          </a:p>
        </p:txBody>
      </p:sp>
    </p:spTree>
    <p:extLst>
      <p:ext uri="{BB962C8B-B14F-4D97-AF65-F5344CB8AC3E}">
        <p14:creationId xmlns:p14="http://schemas.microsoft.com/office/powerpoint/2010/main" val="3512853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a:solidFill>
            <a:schemeClr val="bg1">
              <a:lumMod val="95000"/>
            </a:schemeClr>
          </a:solidFill>
        </p:spPr>
        <p:txBody>
          <a:bodyPr>
            <a:normAutofit fontScale="92500" lnSpcReduction="20000"/>
          </a:bodyPr>
          <a:lstStyle/>
          <a:p>
            <a:pPr marL="0" indent="0" algn="just" rtl="0">
              <a:lnSpc>
                <a:spcPct val="120000"/>
              </a:lnSpc>
              <a:spcBef>
                <a:spcPts val="0"/>
              </a:spcBef>
              <a:buNone/>
            </a:pPr>
            <a:r>
              <a:rPr lang="en-GB" sz="2400" dirty="0">
                <a:latin typeface="Times New Roman" panose="02020603050405020304" pitchFamily="18" charset="0"/>
                <a:cs typeface="+mj-cs"/>
              </a:rPr>
              <a:t>In these sentences, similar-looking words such as likely, likewise, dislike, and unlikely may appear as distractors.</a:t>
            </a:r>
            <a:endParaRPr lang="en-US" sz="2400" dirty="0">
              <a:latin typeface="Times New Roman" panose="02020603050405020304" pitchFamily="18" charset="0"/>
              <a:cs typeface="+mj-cs"/>
            </a:endParaRPr>
          </a:p>
          <a:p>
            <a:pPr marL="0" indent="0" algn="just" rtl="0">
              <a:lnSpc>
                <a:spcPct val="120000"/>
              </a:lnSpc>
              <a:spcBef>
                <a:spcPts val="0"/>
              </a:spcBef>
              <a:buNone/>
            </a:pPr>
            <a:r>
              <a:rPr lang="en-GB" sz="2400" dirty="0">
                <a:latin typeface="Times New Roman" panose="02020603050405020304" pitchFamily="18" charset="0"/>
                <a:cs typeface="+mj-cs"/>
              </a:rPr>
              <a:t>Other phrases can be used in making comparisons:</a:t>
            </a:r>
            <a:endParaRPr lang="en-US" sz="2400" dirty="0">
              <a:latin typeface="Times New Roman" panose="02020603050405020304" pitchFamily="18" charset="0"/>
              <a:cs typeface="+mj-cs"/>
            </a:endParaRPr>
          </a:p>
          <a:p>
            <a:pPr marL="0" indent="0" algn="just" rtl="0">
              <a:lnSpc>
                <a:spcPct val="120000"/>
              </a:lnSpc>
              <a:spcBef>
                <a:spcPts val="0"/>
              </a:spcBef>
              <a:buNone/>
            </a:pPr>
            <a:r>
              <a:rPr lang="en-GB" sz="2400" dirty="0">
                <a:solidFill>
                  <a:srgbClr val="FF0000"/>
                </a:solidFill>
                <a:latin typeface="Times New Roman" panose="02020603050405020304" pitchFamily="18" charset="0"/>
                <a:cs typeface="+mj-cs"/>
              </a:rPr>
              <a:t>A is the same as B                      X is different from Y</a:t>
            </a:r>
            <a:endParaRPr lang="en-US" sz="24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2400" dirty="0">
                <a:solidFill>
                  <a:srgbClr val="FF0000"/>
                </a:solidFill>
                <a:latin typeface="Times New Roman" panose="02020603050405020304" pitchFamily="18" charset="0"/>
                <a:cs typeface="+mj-cs"/>
              </a:rPr>
              <a:t>A and B are the same                X and Y are different</a:t>
            </a:r>
            <a:endParaRPr lang="en-US" sz="24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2400" dirty="0">
                <a:solidFill>
                  <a:srgbClr val="FF0000"/>
                </a:solidFill>
                <a:latin typeface="Times New Roman" panose="02020603050405020304" pitchFamily="18" charset="0"/>
                <a:cs typeface="+mj-cs"/>
              </a:rPr>
              <a:t> A is similar to B                          X differs from Y</a:t>
            </a:r>
            <a:endParaRPr lang="en-US" sz="24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2400" dirty="0">
                <a:latin typeface="Times New Roman" panose="02020603050405020304" pitchFamily="18" charset="0"/>
                <a:cs typeface="+mj-cs"/>
              </a:rPr>
              <a:t>A special kind of comparison is called a proportional statement. A proportional statement follows this pattern: </a:t>
            </a:r>
            <a:r>
              <a:rPr lang="en-GB" sz="2400" i="1" dirty="0">
                <a:solidFill>
                  <a:srgbClr val="FF0000"/>
                </a:solidFill>
                <a:latin typeface="Times New Roman" panose="02020603050405020304" pitchFamily="18" charset="0"/>
                <a:cs typeface="+mj-cs"/>
              </a:rPr>
              <a:t>The more A ... the more B</a:t>
            </a:r>
            <a:r>
              <a:rPr lang="en-GB" sz="2400" dirty="0">
                <a:solidFill>
                  <a:srgbClr val="FF0000"/>
                </a:solidFill>
                <a:latin typeface="Times New Roman" panose="02020603050405020304" pitchFamily="18" charset="0"/>
                <a:cs typeface="+mj-cs"/>
              </a:rPr>
              <a:t>.</a:t>
            </a:r>
            <a:endParaRPr lang="en-US" sz="24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2400" i="1" dirty="0">
                <a:latin typeface="Times New Roman" panose="02020603050405020304" pitchFamily="18" charset="0"/>
                <a:cs typeface="+mj-cs"/>
              </a:rPr>
              <a:t>The higher</a:t>
            </a:r>
            <a:r>
              <a:rPr lang="en-GB" sz="2400" dirty="0">
                <a:latin typeface="Times New Roman" panose="02020603050405020304" pitchFamily="18" charset="0"/>
                <a:cs typeface="+mj-cs"/>
              </a:rPr>
              <a:t> the humidity, </a:t>
            </a:r>
            <a:r>
              <a:rPr lang="en-GB" sz="2400" i="1" dirty="0">
                <a:latin typeface="Times New Roman" panose="02020603050405020304" pitchFamily="18" charset="0"/>
                <a:cs typeface="+mj-cs"/>
              </a:rPr>
              <a:t>the more uncomfortable</a:t>
            </a:r>
            <a:r>
              <a:rPr lang="en-GB" sz="2400" dirty="0">
                <a:latin typeface="Times New Roman" panose="02020603050405020304" pitchFamily="18" charset="0"/>
                <a:cs typeface="+mj-cs"/>
              </a:rPr>
              <a:t> people feel.</a:t>
            </a:r>
            <a:endParaRPr lang="en-US" sz="2400" dirty="0">
              <a:latin typeface="Times New Roman" panose="02020603050405020304" pitchFamily="18" charset="0"/>
              <a:cs typeface="+mj-cs"/>
            </a:endParaRPr>
          </a:p>
          <a:p>
            <a:pPr marL="0" indent="0" algn="l">
              <a:lnSpc>
                <a:spcPct val="120000"/>
              </a:lnSpc>
              <a:spcBef>
                <a:spcPts val="0"/>
              </a:spcBef>
              <a:buNone/>
            </a:pPr>
            <a:r>
              <a:rPr lang="en-GB" sz="2600" b="1" dirty="0">
                <a:solidFill>
                  <a:srgbClr val="FF0000"/>
                </a:solidFill>
                <a:latin typeface="Times New Roman" panose="02020603050405020304" pitchFamily="18" charset="0"/>
                <a:ea typeface="+mj-ea"/>
                <a:cs typeface="+mj-cs"/>
              </a:rPr>
              <a:t>Exercise 29</a:t>
            </a:r>
            <a:r>
              <a:rPr lang="en-GB" sz="2600" dirty="0">
                <a:solidFill>
                  <a:prstClr val="black"/>
                </a:solidFill>
                <a:latin typeface="Times New Roman" panose="02020603050405020304" pitchFamily="18" charset="0"/>
                <a:ea typeface="+mj-ea"/>
                <a:cs typeface="+mj-cs"/>
              </a:rPr>
              <a:t> (NOTE: For extra exercises look the book p.83- 84</a:t>
            </a:r>
          </a:p>
          <a:p>
            <a:pPr marL="0" lvl="0" indent="0" algn="l" rtl="0">
              <a:buNone/>
            </a:pPr>
            <a:r>
              <a:rPr lang="en-GB" sz="2400" dirty="0">
                <a:solidFill>
                  <a:prstClr val="black"/>
                </a:solidFill>
                <a:cs typeface="+mj-cs"/>
              </a:rPr>
              <a:t>1. Sea bass ______ freshwater bass</a:t>
            </a:r>
            <a:r>
              <a:rPr lang="en-GB" sz="2400" b="1" dirty="0">
                <a:solidFill>
                  <a:srgbClr val="FF0000"/>
                </a:solidFill>
                <a:cs typeface="+mj-cs"/>
              </a:rPr>
              <a:t>(A)</a:t>
            </a:r>
            <a:r>
              <a:rPr lang="en-GB" sz="2400" dirty="0">
                <a:solidFill>
                  <a:srgbClr val="FF0000"/>
                </a:solidFill>
                <a:cs typeface="+mj-cs"/>
              </a:rPr>
              <a:t> </a:t>
            </a:r>
            <a:endParaRPr lang="en-US" sz="2400" dirty="0">
              <a:solidFill>
                <a:prstClr val="black"/>
              </a:solidFill>
              <a:cs typeface="+mj-cs"/>
            </a:endParaRPr>
          </a:p>
          <a:p>
            <a:pPr marL="0" lvl="0" indent="0" algn="l">
              <a:buNone/>
            </a:pPr>
            <a:r>
              <a:rPr lang="en-GB" sz="2400" dirty="0">
                <a:solidFill>
                  <a:prstClr val="black"/>
                </a:solidFill>
                <a:cs typeface="+mj-cs"/>
              </a:rPr>
              <a:t>2. Wild strawberries are ______ as cultivated strawberries(</a:t>
            </a:r>
            <a:r>
              <a:rPr lang="en-GB" sz="2400" dirty="0">
                <a:solidFill>
                  <a:srgbClr val="FF0000"/>
                </a:solidFill>
                <a:cs typeface="+mj-cs"/>
              </a:rPr>
              <a:t>B)</a:t>
            </a:r>
            <a:r>
              <a:rPr lang="en-GB" sz="2400" dirty="0">
                <a:solidFill>
                  <a:prstClr val="black"/>
                </a:solidFill>
                <a:cs typeface="+mj-cs"/>
              </a:rPr>
              <a:t>.</a:t>
            </a:r>
            <a:endParaRPr lang="en-US" sz="2400" dirty="0">
              <a:solidFill>
                <a:prstClr val="black"/>
              </a:solidFill>
              <a:cs typeface="+mj-cs"/>
            </a:endParaRPr>
          </a:p>
          <a:p>
            <a:pPr marL="0" lvl="0" indent="0" algn="l">
              <a:buNone/>
            </a:pPr>
            <a:r>
              <a:rPr lang="en-GB" sz="2400" dirty="0">
                <a:solidFill>
                  <a:prstClr val="black"/>
                </a:solidFill>
                <a:cs typeface="+mj-cs"/>
              </a:rPr>
              <a:t>3. Automobiles, airplanes, and buses use more energy per passenger _____ _ </a:t>
            </a:r>
            <a:r>
              <a:rPr lang="en-GB" sz="2400" dirty="0">
                <a:solidFill>
                  <a:srgbClr val="FF0000"/>
                </a:solidFill>
                <a:cs typeface="+mj-cs"/>
              </a:rPr>
              <a:t>(B)</a:t>
            </a:r>
            <a:r>
              <a:rPr lang="en-GB" sz="2400" dirty="0">
                <a:solidFill>
                  <a:prstClr val="black"/>
                </a:solidFill>
                <a:cs typeface="+mj-cs"/>
              </a:rPr>
              <a:t>__ </a:t>
            </a:r>
          </a:p>
          <a:p>
            <a:pPr marL="0" lvl="0" indent="0" algn="l" rtl="0">
              <a:buNone/>
            </a:pPr>
            <a:r>
              <a:rPr lang="en-GB" sz="2400" dirty="0">
                <a:solidFill>
                  <a:prstClr val="black"/>
                </a:solidFill>
                <a:cs typeface="+mj-cs"/>
              </a:rPr>
              <a:t>5. ______ San Diego and San Francisco, Los Angeles has no natural </a:t>
            </a:r>
            <a:r>
              <a:rPr lang="en-GB" sz="2400" dirty="0" err="1">
                <a:solidFill>
                  <a:prstClr val="black"/>
                </a:solidFill>
                <a:cs typeface="+mj-cs"/>
              </a:rPr>
              <a:t>harbor</a:t>
            </a:r>
            <a:r>
              <a:rPr lang="en-GB" sz="2400" dirty="0">
                <a:solidFill>
                  <a:prstClr val="black"/>
                </a:solidFill>
                <a:cs typeface="+mj-cs"/>
              </a:rPr>
              <a:t>. ___</a:t>
            </a:r>
            <a:r>
              <a:rPr lang="en-GB" sz="2400" dirty="0">
                <a:solidFill>
                  <a:srgbClr val="FF0000"/>
                </a:solidFill>
                <a:cs typeface="+mj-cs"/>
              </a:rPr>
              <a:t>(B)</a:t>
            </a:r>
            <a:endParaRPr lang="ar-EG" sz="2400" dirty="0">
              <a:solidFill>
                <a:prstClr val="black"/>
              </a:solidFill>
              <a:cs typeface="+mj-cs"/>
            </a:endParaRPr>
          </a:p>
          <a:p>
            <a:pPr algn="l">
              <a:lnSpc>
                <a:spcPct val="120000"/>
              </a:lnSpc>
              <a:spcBef>
                <a:spcPts val="0"/>
              </a:spcBef>
            </a:pPr>
            <a:endParaRPr lang="ar-EG"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7148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a:solidFill>
            <a:schemeClr val="bg1">
              <a:lumMod val="95000"/>
            </a:schemeClr>
          </a:solidFill>
        </p:spPr>
        <p:txBody>
          <a:bodyPr>
            <a:normAutofit fontScale="25000" lnSpcReduction="20000"/>
          </a:bodyPr>
          <a:lstStyle/>
          <a:p>
            <a:pPr marL="0" indent="0" algn="just" rtl="0">
              <a:buNone/>
            </a:pPr>
            <a:r>
              <a:rPr lang="ar-EG" sz="11200" b="1" dirty="0">
                <a:solidFill>
                  <a:srgbClr val="FF0000"/>
                </a:solidFill>
                <a:ea typeface="+mj-ea"/>
                <a:cs typeface="+mj-cs"/>
              </a:rPr>
              <a:t> </a:t>
            </a:r>
          </a:p>
          <a:p>
            <a:pPr marL="0" indent="0" algn="ctr" rtl="0">
              <a:buNone/>
            </a:pPr>
            <a:r>
              <a:rPr lang="ar-EG" sz="11200" b="1" dirty="0">
                <a:solidFill>
                  <a:srgbClr val="FF0000"/>
                </a:solidFill>
                <a:ea typeface="+mj-ea"/>
                <a:cs typeface="+mj-cs"/>
              </a:rPr>
              <a:t>  المحاضرة الخامسة والاخيرة</a:t>
            </a:r>
          </a:p>
          <a:p>
            <a:pPr marL="0" indent="0" algn="ctr" rtl="0">
              <a:buNone/>
            </a:pPr>
            <a:r>
              <a:rPr lang="en-GB" sz="11200" b="1" dirty="0">
                <a:solidFill>
                  <a:srgbClr val="FF0000"/>
                </a:solidFill>
                <a:ea typeface="+mj-ea"/>
                <a:cs typeface="+mj-cs"/>
              </a:rPr>
              <a:t>LESSON </a:t>
            </a:r>
            <a:r>
              <a:rPr lang="ar-EG" sz="11200" b="1" dirty="0">
                <a:solidFill>
                  <a:srgbClr val="FF0000"/>
                </a:solidFill>
                <a:ea typeface="+mj-ea"/>
                <a:cs typeface="+mj-cs"/>
              </a:rPr>
              <a:t>30-32</a:t>
            </a:r>
            <a:endParaRPr lang="ar-EG" sz="11200" b="1" dirty="0">
              <a:solidFill>
                <a:prstClr val="black"/>
              </a:solidFill>
              <a:ea typeface="+mj-ea"/>
              <a:cs typeface="+mj-cs"/>
            </a:endParaRPr>
          </a:p>
          <a:p>
            <a:pPr marL="0" indent="0" algn="ctr" rtl="0">
              <a:buNone/>
            </a:pPr>
            <a:r>
              <a:rPr lang="en-GB" sz="11200" b="1" dirty="0">
                <a:solidFill>
                  <a:prstClr val="black"/>
                </a:solidFill>
              </a:rPr>
              <a:t>MISSING CONJUNCTIONS(P. 85) </a:t>
            </a:r>
            <a:endParaRPr lang="ar-EG" sz="11200" b="1" dirty="0">
              <a:solidFill>
                <a:prstClr val="black"/>
              </a:solidFill>
            </a:endParaRPr>
          </a:p>
          <a:p>
            <a:pPr marL="0" indent="0" algn="just" rtl="0">
              <a:buNone/>
            </a:pPr>
            <a:r>
              <a:rPr lang="en-GB" sz="8000" b="1" dirty="0">
                <a:solidFill>
                  <a:srgbClr val="FF0000"/>
                </a:solidFill>
              </a:rPr>
              <a:t>Conjunctions</a:t>
            </a:r>
            <a:r>
              <a:rPr lang="en-GB" sz="8000" dirty="0"/>
              <a:t> are connecting words; they join parts of a sentence. In this lesson, we'll look at two types of conjunctions. </a:t>
            </a:r>
            <a:endParaRPr lang="en-US" sz="8000" dirty="0"/>
          </a:p>
          <a:p>
            <a:pPr marL="0" indent="0" algn="just" rtl="0">
              <a:buNone/>
            </a:pPr>
            <a:r>
              <a:rPr lang="en-GB" sz="8000" b="1" dirty="0">
                <a:solidFill>
                  <a:srgbClr val="FF0000"/>
                </a:solidFill>
              </a:rPr>
              <a:t>Coordinate conjunctions</a:t>
            </a:r>
            <a:r>
              <a:rPr lang="en-GB" sz="8000" dirty="0">
                <a:solidFill>
                  <a:srgbClr val="FF0000"/>
                </a:solidFill>
              </a:rPr>
              <a:t> </a:t>
            </a:r>
            <a:r>
              <a:rPr lang="en-GB" sz="8000" dirty="0"/>
              <a:t>are used to join equal sentence parts: single words, phrases, and independent clauses. When two full clauses are joined, they are usually separated by a comma. The coordinate conjunctions you will most often see in Structure problems are listed in the chart below:</a:t>
            </a:r>
            <a:endParaRPr lang="en-US" sz="8000" dirty="0"/>
          </a:p>
          <a:p>
            <a:pPr marL="0" indent="0" algn="l">
              <a:buNone/>
            </a:pPr>
            <a:r>
              <a:rPr lang="en-GB" sz="8000" b="1" dirty="0">
                <a:solidFill>
                  <a:srgbClr val="FF0000"/>
                </a:solidFill>
                <a:cs typeface="+mj-cs"/>
              </a:rPr>
              <a:t>Coordinate Conjunction         Use</a:t>
            </a:r>
            <a:endParaRPr lang="en-US" sz="8000" dirty="0">
              <a:solidFill>
                <a:srgbClr val="FF0000"/>
              </a:solidFill>
              <a:cs typeface="+mj-cs"/>
            </a:endParaRPr>
          </a:p>
          <a:p>
            <a:pPr marL="0" indent="0" algn="l">
              <a:buNone/>
            </a:pPr>
            <a:r>
              <a:rPr lang="en-GB" sz="8000" dirty="0">
                <a:cs typeface="+mj-cs"/>
              </a:rPr>
              <a:t>And                                         addition</a:t>
            </a:r>
            <a:endParaRPr lang="en-US" sz="8000" dirty="0">
              <a:cs typeface="+mj-cs"/>
            </a:endParaRPr>
          </a:p>
          <a:p>
            <a:pPr marL="0" indent="0" algn="l">
              <a:buNone/>
            </a:pPr>
            <a:r>
              <a:rPr lang="en-GB" sz="8000" dirty="0">
                <a:cs typeface="+mj-cs"/>
              </a:rPr>
              <a:t>Or                                             choice, possibility   </a:t>
            </a:r>
            <a:endParaRPr lang="en-US" sz="8000" dirty="0">
              <a:cs typeface="+mj-cs"/>
            </a:endParaRPr>
          </a:p>
          <a:p>
            <a:pPr marL="0" indent="0" algn="l">
              <a:buNone/>
            </a:pPr>
            <a:r>
              <a:rPr lang="en-GB" sz="8000" dirty="0">
                <a:cs typeface="+mj-cs"/>
              </a:rPr>
              <a:t>But                                           contrast, opposition   </a:t>
            </a:r>
            <a:endParaRPr lang="en-US" sz="8000" dirty="0">
              <a:cs typeface="+mj-cs"/>
            </a:endParaRPr>
          </a:p>
          <a:p>
            <a:pPr marL="0" indent="0" algn="l">
              <a:buNone/>
            </a:pPr>
            <a:r>
              <a:rPr lang="en-GB" sz="8000" dirty="0">
                <a:cs typeface="+mj-cs"/>
              </a:rPr>
              <a:t>Nor                                           negation</a:t>
            </a:r>
            <a:endParaRPr lang="ar-SA" sz="8000" dirty="0">
              <a:cs typeface="+mj-cs"/>
            </a:endParaRPr>
          </a:p>
          <a:p>
            <a:pPr marL="0" indent="0" algn="l">
              <a:buNone/>
            </a:pPr>
            <a:r>
              <a:rPr lang="en-GB" sz="8000" dirty="0">
                <a:cs typeface="+mj-cs"/>
              </a:rPr>
              <a:t>So                                            effect</a:t>
            </a:r>
            <a:endParaRPr lang="en-US" sz="8000" dirty="0">
              <a:cs typeface="+mj-cs"/>
            </a:endParaRPr>
          </a:p>
          <a:p>
            <a:pPr marL="0" indent="0" algn="l">
              <a:buNone/>
            </a:pPr>
            <a:r>
              <a:rPr lang="en-GB" sz="8000" b="1" dirty="0">
                <a:solidFill>
                  <a:srgbClr val="FF0000"/>
                </a:solidFill>
              </a:rPr>
              <a:t>Examples</a:t>
            </a:r>
            <a:r>
              <a:rPr lang="en-GB" sz="8000" b="1" dirty="0"/>
              <a:t> </a:t>
            </a:r>
            <a:endParaRPr lang="en-US" sz="8000" dirty="0"/>
          </a:p>
          <a:p>
            <a:pPr marL="0" indent="0" algn="l">
              <a:buNone/>
            </a:pPr>
            <a:r>
              <a:rPr lang="en-GB" sz="8000" dirty="0"/>
              <a:t>Hereford cows are brown and white.</a:t>
            </a:r>
            <a:endParaRPr lang="ar-EG" sz="8000" dirty="0"/>
          </a:p>
          <a:p>
            <a:pPr marL="0" lvl="0" indent="0" algn="l">
              <a:buNone/>
            </a:pPr>
            <a:r>
              <a:rPr lang="en-GB" sz="8000" dirty="0">
                <a:solidFill>
                  <a:prstClr val="black"/>
                </a:solidFill>
              </a:rPr>
              <a:t>He washed his car and cleaned out the garage. </a:t>
            </a:r>
            <a:endParaRPr lang="en-US" sz="8000" dirty="0">
              <a:solidFill>
                <a:prstClr val="black"/>
              </a:solidFill>
            </a:endParaRPr>
          </a:p>
          <a:p>
            <a:pPr lvl="0" algn="l" rtl="0">
              <a:buFont typeface="Wingdings" pitchFamily="2" charset="2"/>
              <a:buChar char="ü"/>
            </a:pPr>
            <a:r>
              <a:rPr lang="en-GB" sz="8000" dirty="0">
                <a:solidFill>
                  <a:prstClr val="black"/>
                </a:solidFill>
              </a:rPr>
              <a:t>The conjunction so is used to join only clauses-not single words or phrases.)</a:t>
            </a:r>
            <a:endParaRPr lang="en-US" sz="8000" dirty="0">
              <a:solidFill>
                <a:prstClr val="black"/>
              </a:solidFill>
            </a:endParaRPr>
          </a:p>
          <a:p>
            <a:pPr marL="0" indent="0" algn="l">
              <a:buNone/>
            </a:pPr>
            <a:r>
              <a:rPr lang="en-GB" sz="8000" dirty="0"/>
              <a:t> </a:t>
            </a:r>
            <a:endParaRPr lang="en-US" sz="8000" dirty="0"/>
          </a:p>
          <a:p>
            <a:pPr marL="0" indent="0" algn="l" rtl="0">
              <a:buNone/>
            </a:pPr>
            <a:endParaRPr lang="ar-EG" sz="7400" dirty="0"/>
          </a:p>
        </p:txBody>
      </p:sp>
    </p:spTree>
    <p:extLst>
      <p:ext uri="{BB962C8B-B14F-4D97-AF65-F5344CB8AC3E}">
        <p14:creationId xmlns:p14="http://schemas.microsoft.com/office/powerpoint/2010/main" val="324223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a:solidFill>
            <a:schemeClr val="bg1">
              <a:lumMod val="95000"/>
            </a:schemeClr>
          </a:solidFill>
        </p:spPr>
        <p:txBody>
          <a:bodyPr>
            <a:normAutofit fontScale="25000" lnSpcReduction="20000"/>
          </a:bodyPr>
          <a:lstStyle/>
          <a:p>
            <a:pPr marL="0" indent="0" algn="just" rtl="0">
              <a:buNone/>
            </a:pPr>
            <a:r>
              <a:rPr lang="en-GB" sz="7200" b="1" dirty="0">
                <a:cs typeface="+mj-cs"/>
              </a:rPr>
              <a:t>Conjunctive adverbs </a:t>
            </a:r>
            <a:r>
              <a:rPr lang="en-GB" sz="7200" dirty="0">
                <a:cs typeface="+mj-cs"/>
              </a:rPr>
              <a:t>(moreover, therefore, however, nevertheless, and so on) are also used to join clauses, but in Structure problems, these words are most often used as distractors-they seldom appear as correct answers. </a:t>
            </a:r>
            <a:endParaRPr lang="en-US" sz="7200" dirty="0">
              <a:cs typeface="+mj-cs"/>
            </a:endParaRPr>
          </a:p>
          <a:p>
            <a:pPr marL="0" indent="0" algn="just" rtl="0">
              <a:buNone/>
            </a:pPr>
            <a:r>
              <a:rPr lang="en-GB" sz="7200" b="1" dirty="0">
                <a:cs typeface="+mj-cs"/>
              </a:rPr>
              <a:t>Correlative conjunctions</a:t>
            </a:r>
            <a:r>
              <a:rPr lang="en-GB" sz="7200" dirty="0">
                <a:cs typeface="+mj-cs"/>
              </a:rPr>
              <a:t> are two-part conjunctions. Like coordinate conjunctions, they are used to join clauses, phrases, and words.</a:t>
            </a:r>
            <a:endParaRPr lang="en-US" sz="7200" dirty="0">
              <a:cs typeface="+mj-cs"/>
            </a:endParaRPr>
          </a:p>
          <a:p>
            <a:pPr marL="0" indent="0" algn="just" rtl="0">
              <a:buNone/>
            </a:pPr>
            <a:r>
              <a:rPr lang="en-GB" sz="7200" b="1" dirty="0">
                <a:cs typeface="+mj-cs"/>
              </a:rPr>
              <a:t>Correlative Conjunction             Use</a:t>
            </a:r>
            <a:endParaRPr lang="en-US" sz="7200" dirty="0">
              <a:cs typeface="+mj-cs"/>
            </a:endParaRPr>
          </a:p>
          <a:p>
            <a:pPr marL="0" indent="0" algn="just" rtl="0">
              <a:buNone/>
            </a:pPr>
            <a:r>
              <a:rPr lang="en-GB" sz="7200" dirty="0">
                <a:solidFill>
                  <a:srgbClr val="FF0000"/>
                </a:solidFill>
                <a:cs typeface="+mj-cs"/>
              </a:rPr>
              <a:t>both ... and                                    addition</a:t>
            </a:r>
            <a:endParaRPr lang="en-US" sz="7200" dirty="0">
              <a:solidFill>
                <a:srgbClr val="FF0000"/>
              </a:solidFill>
              <a:cs typeface="+mj-cs"/>
            </a:endParaRPr>
          </a:p>
          <a:p>
            <a:pPr marL="0" indent="0" algn="just" rtl="0">
              <a:buNone/>
            </a:pPr>
            <a:r>
              <a:rPr lang="en-GB" sz="7200" dirty="0">
                <a:solidFill>
                  <a:srgbClr val="FF0000"/>
                </a:solidFill>
                <a:cs typeface="+mj-cs"/>
              </a:rPr>
              <a:t>not only ... but also</a:t>
            </a:r>
            <a:r>
              <a:rPr lang="ar-EG" sz="7200" dirty="0">
                <a:solidFill>
                  <a:srgbClr val="FF0000"/>
                </a:solidFill>
                <a:cs typeface="+mj-cs"/>
              </a:rPr>
              <a:t>                  </a:t>
            </a:r>
            <a:r>
              <a:rPr lang="en-GB" sz="7200" dirty="0">
                <a:solidFill>
                  <a:srgbClr val="FF0000"/>
                </a:solidFill>
                <a:cs typeface="+mj-cs"/>
              </a:rPr>
              <a:t>addition</a:t>
            </a:r>
            <a:endParaRPr lang="en-US" sz="7200" dirty="0">
              <a:solidFill>
                <a:srgbClr val="FF0000"/>
              </a:solidFill>
              <a:cs typeface="+mj-cs"/>
            </a:endParaRPr>
          </a:p>
          <a:p>
            <a:pPr marL="0" indent="0" algn="just" rtl="0">
              <a:buNone/>
            </a:pPr>
            <a:r>
              <a:rPr lang="en-GB" sz="7200" dirty="0">
                <a:solidFill>
                  <a:srgbClr val="FF0000"/>
                </a:solidFill>
                <a:cs typeface="+mj-cs"/>
              </a:rPr>
              <a:t>either ... or                                   choice, possibility</a:t>
            </a:r>
            <a:endParaRPr lang="en-US" sz="7200" dirty="0">
              <a:solidFill>
                <a:srgbClr val="FF0000"/>
              </a:solidFill>
              <a:cs typeface="+mj-cs"/>
            </a:endParaRPr>
          </a:p>
          <a:p>
            <a:pPr marL="0" indent="0" algn="just" rtl="0">
              <a:buNone/>
            </a:pPr>
            <a:r>
              <a:rPr lang="en-GB" sz="7200" dirty="0">
                <a:solidFill>
                  <a:srgbClr val="FF0000"/>
                </a:solidFill>
                <a:cs typeface="+mj-cs"/>
              </a:rPr>
              <a:t>neither ... nor                               negation (not A and not B)</a:t>
            </a:r>
            <a:endParaRPr lang="en-US" sz="7200" dirty="0">
              <a:solidFill>
                <a:srgbClr val="FF0000"/>
              </a:solidFill>
              <a:cs typeface="+mj-cs"/>
            </a:endParaRPr>
          </a:p>
          <a:p>
            <a:pPr marL="0" indent="0" algn="just" rtl="0">
              <a:buNone/>
            </a:pPr>
            <a:r>
              <a:rPr lang="en-GB" sz="7200" b="1" dirty="0">
                <a:cs typeface="+mj-cs"/>
              </a:rPr>
              <a:t>Examples</a:t>
            </a:r>
            <a:endParaRPr lang="en-US" sz="7200" dirty="0">
              <a:cs typeface="+mj-cs"/>
            </a:endParaRPr>
          </a:p>
          <a:p>
            <a:pPr marL="0" indent="0" algn="just" rtl="0">
              <a:buNone/>
            </a:pPr>
            <a:r>
              <a:rPr lang="en-GB" sz="7200" i="1" dirty="0">
                <a:cs typeface="+mj-cs"/>
              </a:rPr>
              <a:t>Both</a:t>
            </a:r>
            <a:r>
              <a:rPr lang="en-GB" sz="7200" dirty="0">
                <a:cs typeface="+mj-cs"/>
              </a:rPr>
              <a:t> wolves </a:t>
            </a:r>
            <a:r>
              <a:rPr lang="en-GB" sz="7200" i="1" dirty="0">
                <a:cs typeface="+mj-cs"/>
              </a:rPr>
              <a:t>and</a:t>
            </a:r>
            <a:r>
              <a:rPr lang="en-GB" sz="7200" dirty="0">
                <a:cs typeface="+mj-cs"/>
              </a:rPr>
              <a:t> coyotes are members of the dog family. </a:t>
            </a:r>
            <a:endParaRPr lang="en-US" sz="7200" dirty="0">
              <a:cs typeface="+mj-cs"/>
            </a:endParaRPr>
          </a:p>
          <a:p>
            <a:pPr marL="0" indent="0" algn="just" rtl="0">
              <a:buNone/>
            </a:pPr>
            <a:r>
              <a:rPr lang="en-GB" sz="7200" dirty="0">
                <a:cs typeface="+mj-cs"/>
              </a:rPr>
              <a:t>Dominic studied </a:t>
            </a:r>
            <a:r>
              <a:rPr lang="en-GB" sz="7200" i="1" dirty="0">
                <a:cs typeface="+mj-cs"/>
              </a:rPr>
              <a:t>not only</a:t>
            </a:r>
            <a:r>
              <a:rPr lang="en-GB" sz="7200" dirty="0">
                <a:cs typeface="+mj-cs"/>
              </a:rPr>
              <a:t> mathematics </a:t>
            </a:r>
            <a:r>
              <a:rPr lang="en-GB" sz="7200" i="1" dirty="0">
                <a:cs typeface="+mj-cs"/>
              </a:rPr>
              <a:t>but also</a:t>
            </a:r>
            <a:r>
              <a:rPr lang="en-GB" sz="7200" dirty="0">
                <a:cs typeface="+mj-cs"/>
              </a:rPr>
              <a:t> computer science. </a:t>
            </a:r>
            <a:endParaRPr lang="en-US" sz="7200" dirty="0">
              <a:cs typeface="+mj-cs"/>
            </a:endParaRPr>
          </a:p>
          <a:p>
            <a:pPr marL="0" indent="0" algn="just" rtl="0">
              <a:buNone/>
            </a:pPr>
            <a:r>
              <a:rPr lang="en-GB" sz="7200" dirty="0">
                <a:cs typeface="+mj-cs"/>
              </a:rPr>
              <a:t>We need </a:t>
            </a:r>
            <a:r>
              <a:rPr lang="en-GB" sz="7200" i="1" dirty="0">
                <a:cs typeface="+mj-cs"/>
              </a:rPr>
              <a:t>either</a:t>
            </a:r>
            <a:r>
              <a:rPr lang="en-GB" sz="7200" dirty="0">
                <a:cs typeface="+mj-cs"/>
              </a:rPr>
              <a:t> a nail </a:t>
            </a:r>
            <a:r>
              <a:rPr lang="en-GB" sz="7200" i="1" dirty="0">
                <a:cs typeface="+mj-cs"/>
              </a:rPr>
              <a:t>or</a:t>
            </a:r>
            <a:r>
              <a:rPr lang="en-GB" sz="7200" dirty="0">
                <a:cs typeface="+mj-cs"/>
              </a:rPr>
              <a:t> a screw to hang up this picture. </a:t>
            </a:r>
            <a:endParaRPr lang="en-US" sz="7200" dirty="0">
              <a:cs typeface="+mj-cs"/>
            </a:endParaRPr>
          </a:p>
          <a:p>
            <a:pPr marL="0" indent="0" algn="just" rtl="0">
              <a:lnSpc>
                <a:spcPct val="120000"/>
              </a:lnSpc>
              <a:spcBef>
                <a:spcPts val="0"/>
              </a:spcBef>
              <a:buNone/>
            </a:pPr>
            <a:r>
              <a:rPr lang="en-GB" sz="7200" i="1" dirty="0">
                <a:cs typeface="+mj-cs"/>
              </a:rPr>
              <a:t>Neither </a:t>
            </a:r>
            <a:r>
              <a:rPr lang="en-GB" sz="7200" dirty="0">
                <a:cs typeface="+mj-cs"/>
              </a:rPr>
              <a:t>the television </a:t>
            </a:r>
            <a:r>
              <a:rPr lang="en-GB" sz="7200" i="1" dirty="0">
                <a:cs typeface="+mj-cs"/>
              </a:rPr>
              <a:t>nor </a:t>
            </a:r>
            <a:r>
              <a:rPr lang="en-GB" sz="7200" dirty="0">
                <a:cs typeface="+mj-cs"/>
              </a:rPr>
              <a:t>the stereo had been turned off.</a:t>
            </a:r>
            <a:endParaRPr lang="en-US" sz="7200" dirty="0">
              <a:cs typeface="+mj-cs"/>
            </a:endParaRPr>
          </a:p>
          <a:p>
            <a:pPr marL="0" indent="0" algn="l">
              <a:lnSpc>
                <a:spcPct val="120000"/>
              </a:lnSpc>
              <a:spcBef>
                <a:spcPts val="0"/>
              </a:spcBef>
              <a:buNone/>
            </a:pPr>
            <a:r>
              <a:rPr lang="en-GB" sz="7200" dirty="0">
                <a:cs typeface="+mj-cs"/>
              </a:rPr>
              <a:t> </a:t>
            </a:r>
            <a:r>
              <a:rPr lang="en-GB" sz="7200" b="1" dirty="0">
                <a:solidFill>
                  <a:srgbClr val="FF0000"/>
                </a:solidFill>
                <a:ea typeface="+mj-ea"/>
                <a:cs typeface="+mj-cs"/>
              </a:rPr>
              <a:t>Exercise 30</a:t>
            </a:r>
            <a:r>
              <a:rPr lang="en-GB" sz="7200" dirty="0">
                <a:solidFill>
                  <a:prstClr val="black"/>
                </a:solidFill>
                <a:ea typeface="+mj-ea"/>
                <a:cs typeface="+mj-cs"/>
              </a:rPr>
              <a:t> (NOTE: For extra exercises look the book p.87- 89)</a:t>
            </a:r>
            <a:endParaRPr lang="ar-EG" sz="7200" dirty="0">
              <a:solidFill>
                <a:prstClr val="black"/>
              </a:solidFill>
              <a:ea typeface="+mj-ea"/>
              <a:cs typeface="+mj-cs"/>
            </a:endParaRPr>
          </a:p>
          <a:p>
            <a:pPr marL="0" lvl="0" indent="0" algn="l" rtl="0">
              <a:buNone/>
            </a:pPr>
            <a:r>
              <a:rPr lang="en-GB" sz="7200" dirty="0">
                <a:solidFill>
                  <a:prstClr val="black"/>
                </a:solidFill>
                <a:cs typeface="+mj-cs"/>
              </a:rPr>
              <a:t>1. Blindfish , which spend their whole lives in caves, have ______ eyes nor body pigments.</a:t>
            </a:r>
            <a:r>
              <a:rPr lang="en-GB" sz="7200" b="1" dirty="0">
                <a:solidFill>
                  <a:srgbClr val="FF0000"/>
                </a:solidFill>
                <a:cs typeface="+mj-cs"/>
              </a:rPr>
              <a:t> (B)</a:t>
            </a:r>
            <a:endParaRPr lang="en-US" sz="7200" dirty="0">
              <a:solidFill>
                <a:prstClr val="black"/>
              </a:solidFill>
              <a:cs typeface="+mj-cs"/>
            </a:endParaRPr>
          </a:p>
          <a:p>
            <a:pPr marL="0" lvl="0" indent="0" algn="l" rtl="0">
              <a:buNone/>
            </a:pPr>
            <a:r>
              <a:rPr lang="en-GB" sz="7200" dirty="0">
                <a:solidFill>
                  <a:prstClr val="black"/>
                </a:solidFill>
                <a:cs typeface="+mj-cs"/>
              </a:rPr>
              <a:t>2. Specialty stores, unlike department stores , handle only one line of merchandise ______ a limited number of closely related lines.</a:t>
            </a:r>
            <a:r>
              <a:rPr lang="en-GB" sz="7200" dirty="0">
                <a:solidFill>
                  <a:srgbClr val="FF0000"/>
                </a:solidFill>
                <a:cs typeface="+mj-cs"/>
              </a:rPr>
              <a:t> (D)</a:t>
            </a:r>
            <a:endParaRPr lang="en-US" sz="7200" dirty="0">
              <a:solidFill>
                <a:prstClr val="black"/>
              </a:solidFill>
              <a:cs typeface="+mj-cs"/>
            </a:endParaRPr>
          </a:p>
          <a:p>
            <a:pPr marL="0" lvl="0" indent="0" algn="l">
              <a:buNone/>
            </a:pPr>
            <a:r>
              <a:rPr lang="en-GB" sz="7200" dirty="0">
                <a:solidFill>
                  <a:prstClr val="black"/>
                </a:solidFill>
                <a:cs typeface="+mj-cs"/>
              </a:rPr>
              <a:t>3. Thomas Eakins studied not only painting ______ anatomy when he was training to become an artist. </a:t>
            </a:r>
            <a:r>
              <a:rPr lang="en-GB" sz="7200" dirty="0">
                <a:solidFill>
                  <a:srgbClr val="FF0000"/>
                </a:solidFill>
                <a:cs typeface="+mj-cs"/>
              </a:rPr>
              <a:t>(B) </a:t>
            </a:r>
            <a:endParaRPr lang="en-US" sz="7200" dirty="0">
              <a:solidFill>
                <a:prstClr val="black"/>
              </a:solidFill>
              <a:cs typeface="+mj-cs"/>
            </a:endParaRPr>
          </a:p>
          <a:p>
            <a:pPr marL="0" lvl="0" indent="0" algn="l">
              <a:buNone/>
            </a:pPr>
            <a:r>
              <a:rPr lang="en-GB" sz="7200" dirty="0">
                <a:solidFill>
                  <a:prstClr val="black"/>
                </a:solidFill>
                <a:cs typeface="+mj-cs"/>
              </a:rPr>
              <a:t>4. Although topology is the youngest branch of geometry, ______ is considered the most sophisticated.</a:t>
            </a:r>
            <a:r>
              <a:rPr lang="en-GB" sz="7200" dirty="0">
                <a:solidFill>
                  <a:srgbClr val="FF0000"/>
                </a:solidFill>
                <a:cs typeface="+mj-cs"/>
              </a:rPr>
              <a:t> (C)</a:t>
            </a:r>
            <a:endParaRPr lang="en-US" sz="7200" dirty="0">
              <a:solidFill>
                <a:prstClr val="black"/>
              </a:solidFill>
              <a:cs typeface="+mj-cs"/>
            </a:endParaRPr>
          </a:p>
          <a:p>
            <a:pPr marL="0" indent="0" algn="l">
              <a:lnSpc>
                <a:spcPct val="120000"/>
              </a:lnSpc>
              <a:spcBef>
                <a:spcPts val="0"/>
              </a:spcBef>
              <a:buNone/>
            </a:pPr>
            <a:endParaRPr lang="en-US" sz="5100" dirty="0">
              <a:cs typeface="+mj-cs"/>
            </a:endParaRPr>
          </a:p>
          <a:p>
            <a:pPr algn="l"/>
            <a:endParaRPr lang="ar-EG" dirty="0"/>
          </a:p>
        </p:txBody>
      </p:sp>
    </p:spTree>
    <p:extLst>
      <p:ext uri="{BB962C8B-B14F-4D97-AF65-F5344CB8AC3E}">
        <p14:creationId xmlns:p14="http://schemas.microsoft.com/office/powerpoint/2010/main" val="1769348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892480" cy="6624736"/>
          </a:xfrm>
          <a:solidFill>
            <a:schemeClr val="bg1">
              <a:lumMod val="95000"/>
            </a:schemeClr>
          </a:solidFill>
        </p:spPr>
        <p:txBody>
          <a:bodyPr>
            <a:normAutofit fontScale="77500" lnSpcReduction="20000"/>
          </a:bodyPr>
          <a:lstStyle/>
          <a:p>
            <a:pPr marL="0" indent="0" algn="ctr" rtl="0">
              <a:buNone/>
            </a:pPr>
            <a:r>
              <a:rPr lang="ar-EG" sz="3400" dirty="0">
                <a:cs typeface="+mj-cs"/>
              </a:rPr>
              <a:t> </a:t>
            </a:r>
            <a:r>
              <a:rPr lang="en-GB" sz="3400" b="1" dirty="0">
                <a:solidFill>
                  <a:srgbClr val="FF0000"/>
                </a:solidFill>
                <a:ea typeface="+mj-ea"/>
                <a:cs typeface="+mj-cs"/>
              </a:rPr>
              <a:t>LESSON 31 </a:t>
            </a:r>
            <a:endParaRPr lang="en-US" sz="3400" dirty="0">
              <a:solidFill>
                <a:prstClr val="black"/>
              </a:solidFill>
              <a:ea typeface="+mj-ea"/>
              <a:cs typeface="+mj-cs"/>
            </a:endParaRPr>
          </a:p>
          <a:p>
            <a:pPr marL="0" indent="0" algn="ctr" rtl="0">
              <a:buNone/>
            </a:pPr>
            <a:r>
              <a:rPr lang="en-GB" sz="3400" b="1" dirty="0">
                <a:solidFill>
                  <a:prstClr val="black"/>
                </a:solidFill>
                <a:ea typeface="+mj-ea"/>
                <a:cs typeface="+mj-cs"/>
              </a:rPr>
              <a:t>MISSING NEGATIVE WORDS</a:t>
            </a:r>
            <a:r>
              <a:rPr lang="en-GB" sz="3400" b="1" dirty="0">
                <a:solidFill>
                  <a:srgbClr val="C00000"/>
                </a:solidFill>
                <a:ea typeface="+mj-ea"/>
                <a:cs typeface="+mj-cs"/>
              </a:rPr>
              <a:t>(P.90)</a:t>
            </a:r>
          </a:p>
          <a:p>
            <a:pPr marL="0" indent="0" algn="l" rtl="0">
              <a:lnSpc>
                <a:spcPct val="120000"/>
              </a:lnSpc>
              <a:spcBef>
                <a:spcPts val="0"/>
              </a:spcBef>
              <a:buNone/>
            </a:pPr>
            <a:r>
              <a:rPr lang="en-GB" sz="2600" dirty="0">
                <a:cs typeface="+mj-cs"/>
              </a:rPr>
              <a:t>The answer choices for this type of item are four negative expressions, such as the ones listed below:</a:t>
            </a:r>
            <a:endParaRPr lang="en-US" sz="2600" dirty="0">
              <a:cs typeface="+mj-cs"/>
            </a:endParaRPr>
          </a:p>
          <a:p>
            <a:pPr marL="0" indent="0" algn="l" rtl="0">
              <a:lnSpc>
                <a:spcPct val="120000"/>
              </a:lnSpc>
              <a:spcBef>
                <a:spcPts val="0"/>
              </a:spcBef>
              <a:buNone/>
            </a:pPr>
            <a:r>
              <a:rPr lang="en-GB" sz="2600" b="1" dirty="0">
                <a:cs typeface="+mj-cs"/>
              </a:rPr>
              <a:t>Negative word          Use               Meaning</a:t>
            </a:r>
            <a:endParaRPr lang="en-US" sz="2600" dirty="0">
              <a:cs typeface="+mj-cs"/>
            </a:endParaRPr>
          </a:p>
          <a:p>
            <a:pPr marL="0" indent="0" algn="l" rtl="0">
              <a:lnSpc>
                <a:spcPct val="120000"/>
              </a:lnSpc>
              <a:spcBef>
                <a:spcPts val="0"/>
              </a:spcBef>
              <a:buNone/>
            </a:pPr>
            <a:r>
              <a:rPr lang="en-GB" sz="2600" dirty="0">
                <a:solidFill>
                  <a:srgbClr val="FF0000"/>
                </a:solidFill>
                <a:cs typeface="+mj-cs"/>
              </a:rPr>
              <a:t>No                           adjective          not any  </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None                      pronoun            not one</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Nothing                 pronoun             not anything</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no one                  pronoun               not anyone</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nor                       conjunction          and ... not</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without                 preposition          not having</a:t>
            </a:r>
            <a:endParaRPr lang="en-US" sz="2600" dirty="0">
              <a:solidFill>
                <a:srgbClr val="FF0000"/>
              </a:solidFill>
              <a:cs typeface="+mj-cs"/>
            </a:endParaRPr>
          </a:p>
          <a:p>
            <a:pPr marL="0" indent="0" algn="l" rtl="0">
              <a:lnSpc>
                <a:spcPct val="120000"/>
              </a:lnSpc>
              <a:spcBef>
                <a:spcPts val="0"/>
              </a:spcBef>
              <a:buNone/>
            </a:pPr>
            <a:r>
              <a:rPr lang="en-GB" sz="2600" dirty="0">
                <a:solidFill>
                  <a:srgbClr val="FF0000"/>
                </a:solidFill>
                <a:cs typeface="+mj-cs"/>
              </a:rPr>
              <a:t>never                   adverb                   at no time</a:t>
            </a:r>
            <a:endParaRPr lang="en-US" sz="2600" dirty="0">
              <a:solidFill>
                <a:srgbClr val="FF0000"/>
              </a:solidFill>
              <a:cs typeface="+mj-cs"/>
            </a:endParaRPr>
          </a:p>
          <a:p>
            <a:pPr marL="0" indent="0" algn="l" rtl="0">
              <a:lnSpc>
                <a:spcPct val="120000"/>
              </a:lnSpc>
              <a:spcBef>
                <a:spcPts val="0"/>
              </a:spcBef>
              <a:buNone/>
            </a:pPr>
            <a:r>
              <a:rPr lang="en-GB" sz="2600" dirty="0">
                <a:cs typeface="+mj-cs"/>
              </a:rPr>
              <a:t> </a:t>
            </a:r>
            <a:r>
              <a:rPr lang="en-GB" sz="2600" b="1" dirty="0">
                <a:cs typeface="+mj-cs"/>
              </a:rPr>
              <a:t>Examples See</a:t>
            </a:r>
            <a:r>
              <a:rPr lang="ar-EG" sz="2600" b="1" dirty="0">
                <a:cs typeface="+mj-cs"/>
              </a:rPr>
              <a:t>)</a:t>
            </a:r>
            <a:r>
              <a:rPr lang="en-GB" sz="2600" b="1" dirty="0">
                <a:cs typeface="+mj-cs"/>
              </a:rPr>
              <a:t>Page 90)</a:t>
            </a:r>
            <a:endParaRPr lang="en-US" sz="2600" dirty="0">
              <a:cs typeface="+mj-cs"/>
            </a:endParaRPr>
          </a:p>
          <a:p>
            <a:pPr marL="0" indent="0" algn="l" rtl="0">
              <a:lnSpc>
                <a:spcPct val="120000"/>
              </a:lnSpc>
              <a:spcBef>
                <a:spcPts val="0"/>
              </a:spcBef>
              <a:buNone/>
            </a:pPr>
            <a:r>
              <a:rPr lang="en-GB" sz="2600" dirty="0">
                <a:cs typeface="+mj-cs"/>
              </a:rPr>
              <a:t>There was </a:t>
            </a:r>
            <a:r>
              <a:rPr lang="en-GB" sz="2600" b="1" dirty="0">
                <a:cs typeface="+mj-cs"/>
              </a:rPr>
              <a:t>no</a:t>
            </a:r>
            <a:r>
              <a:rPr lang="en-GB" sz="2600" dirty="0">
                <a:cs typeface="+mj-cs"/>
              </a:rPr>
              <a:t> milk in the refrigerator. </a:t>
            </a:r>
            <a:endParaRPr lang="en-US" sz="2600" dirty="0">
              <a:cs typeface="+mj-cs"/>
            </a:endParaRPr>
          </a:p>
          <a:p>
            <a:pPr marL="0" indent="0" algn="l" rtl="0">
              <a:lnSpc>
                <a:spcPct val="120000"/>
              </a:lnSpc>
              <a:spcBef>
                <a:spcPts val="0"/>
              </a:spcBef>
              <a:buNone/>
            </a:pPr>
            <a:r>
              <a:rPr lang="en-GB" sz="2600" dirty="0">
                <a:cs typeface="+mj-cs"/>
              </a:rPr>
              <a:t>They took a lot of pictures, but almost </a:t>
            </a:r>
            <a:r>
              <a:rPr lang="en-GB" sz="2600" b="1" dirty="0">
                <a:cs typeface="+mj-cs"/>
              </a:rPr>
              <a:t>none</a:t>
            </a:r>
            <a:r>
              <a:rPr lang="en-GB" sz="2600" dirty="0">
                <a:cs typeface="+mj-cs"/>
              </a:rPr>
              <a:t> of them turned out. </a:t>
            </a:r>
          </a:p>
          <a:p>
            <a:pPr marL="0" lvl="0" indent="0" algn="just" rtl="0">
              <a:lnSpc>
                <a:spcPct val="120000"/>
              </a:lnSpc>
              <a:spcBef>
                <a:spcPts val="0"/>
              </a:spcBef>
              <a:buNone/>
            </a:pPr>
            <a:r>
              <a:rPr lang="en-GB" sz="2600" dirty="0">
                <a:solidFill>
                  <a:prstClr val="black"/>
                </a:solidFill>
                <a:cs typeface="+mj-cs"/>
              </a:rPr>
              <a:t>The negative word </a:t>
            </a:r>
            <a:r>
              <a:rPr lang="en-GB" sz="2600" i="1" dirty="0">
                <a:solidFill>
                  <a:prstClr val="black"/>
                </a:solidFill>
                <a:cs typeface="+mj-cs"/>
              </a:rPr>
              <a:t>not</a:t>
            </a:r>
            <a:r>
              <a:rPr lang="en-GB" sz="2600" dirty="0">
                <a:solidFill>
                  <a:prstClr val="black"/>
                </a:solidFill>
                <a:cs typeface="+mj-cs"/>
              </a:rPr>
              <a:t> is used to make almost any kind of word</a:t>
            </a:r>
            <a:endParaRPr lang="en-US" sz="2600" dirty="0">
              <a:solidFill>
                <a:prstClr val="black"/>
              </a:solidFill>
              <a:cs typeface="+mj-cs"/>
            </a:endParaRPr>
          </a:p>
          <a:p>
            <a:pPr marL="0" lvl="0" indent="0" algn="just" rtl="0">
              <a:lnSpc>
                <a:spcPct val="120000"/>
              </a:lnSpc>
              <a:spcBef>
                <a:spcPts val="0"/>
              </a:spcBef>
              <a:buNone/>
            </a:pPr>
            <a:r>
              <a:rPr lang="en-GB" sz="2600" dirty="0">
                <a:solidFill>
                  <a:prstClr val="black"/>
                </a:solidFill>
                <a:cs typeface="+mj-cs"/>
              </a:rPr>
              <a:t>or phrase negative: </a:t>
            </a:r>
            <a:r>
              <a:rPr lang="en-GB" sz="2600" b="1" dirty="0">
                <a:solidFill>
                  <a:srgbClr val="FF0000"/>
                </a:solidFill>
                <a:cs typeface="+mj-cs"/>
              </a:rPr>
              <a:t>verbs, prepositional phrases, infinitives, adjectives</a:t>
            </a:r>
            <a:r>
              <a:rPr lang="en-GB" sz="2600" dirty="0">
                <a:solidFill>
                  <a:prstClr val="black"/>
                </a:solidFill>
                <a:cs typeface="+mj-cs"/>
              </a:rPr>
              <a:t>, and so on.</a:t>
            </a:r>
            <a:endParaRPr lang="en-US" sz="2600" dirty="0">
              <a:solidFill>
                <a:prstClr val="black"/>
              </a:solidFill>
              <a:cs typeface="+mj-cs"/>
            </a:endParaRPr>
          </a:p>
          <a:p>
            <a:pPr marL="0" lvl="0" indent="0" algn="just" rtl="0">
              <a:lnSpc>
                <a:spcPct val="120000"/>
              </a:lnSpc>
              <a:spcBef>
                <a:spcPts val="0"/>
              </a:spcBef>
              <a:buNone/>
            </a:pPr>
            <a:r>
              <a:rPr lang="en-GB" sz="2600" dirty="0">
                <a:solidFill>
                  <a:prstClr val="black"/>
                </a:solidFill>
                <a:cs typeface="+mj-cs"/>
              </a:rPr>
              <a:t>    Both </a:t>
            </a:r>
            <a:r>
              <a:rPr lang="en-GB" sz="2600" i="1" dirty="0">
                <a:solidFill>
                  <a:prstClr val="black"/>
                </a:solidFill>
                <a:cs typeface="+mj-cs"/>
              </a:rPr>
              <a:t>no</a:t>
            </a:r>
            <a:r>
              <a:rPr lang="en-GB" sz="2600" dirty="0">
                <a:solidFill>
                  <a:prstClr val="black"/>
                </a:solidFill>
                <a:cs typeface="+mj-cs"/>
              </a:rPr>
              <a:t> and </a:t>
            </a:r>
            <a:r>
              <a:rPr lang="en-GB" sz="2600" i="1" dirty="0">
                <a:solidFill>
                  <a:prstClr val="black"/>
                </a:solidFill>
                <a:cs typeface="+mj-cs"/>
              </a:rPr>
              <a:t>not</a:t>
            </a:r>
            <a:r>
              <a:rPr lang="en-GB" sz="2600" dirty="0">
                <a:solidFill>
                  <a:prstClr val="black"/>
                </a:solidFill>
                <a:cs typeface="+mj-cs"/>
              </a:rPr>
              <a:t> can be used before nouns, depending on meaning.</a:t>
            </a:r>
            <a:endParaRPr lang="en-US" sz="2600" dirty="0">
              <a:solidFill>
                <a:prstClr val="black"/>
              </a:solidFill>
              <a:cs typeface="+mj-cs"/>
            </a:endParaRPr>
          </a:p>
          <a:p>
            <a:pPr marL="0" lvl="0" indent="0" algn="just" rtl="0">
              <a:lnSpc>
                <a:spcPct val="120000"/>
              </a:lnSpc>
              <a:spcBef>
                <a:spcPts val="0"/>
              </a:spcBef>
              <a:buNone/>
            </a:pPr>
            <a:r>
              <a:rPr lang="en-GB" sz="2600" dirty="0">
                <a:solidFill>
                  <a:prstClr val="black"/>
                </a:solidFill>
                <a:cs typeface="+mj-cs"/>
              </a:rPr>
              <a:t>    </a:t>
            </a:r>
            <a:r>
              <a:rPr lang="en-GB" sz="2600" dirty="0">
                <a:solidFill>
                  <a:srgbClr val="FF0000"/>
                </a:solidFill>
                <a:cs typeface="+mj-cs"/>
              </a:rPr>
              <a:t>There is</a:t>
            </a:r>
            <a:r>
              <a:rPr lang="en-GB" sz="2600" i="1" dirty="0">
                <a:solidFill>
                  <a:srgbClr val="FF0000"/>
                </a:solidFill>
                <a:cs typeface="+mj-cs"/>
              </a:rPr>
              <a:t> no </a:t>
            </a:r>
            <a:r>
              <a:rPr lang="en-GB" sz="2600" dirty="0">
                <a:solidFill>
                  <a:srgbClr val="FF0000"/>
                </a:solidFill>
                <a:cs typeface="+mj-cs"/>
              </a:rPr>
              <a:t>coffee in the pot. (It's empty.) </a:t>
            </a:r>
            <a:endParaRPr lang="en-US" sz="2600" dirty="0">
              <a:solidFill>
                <a:srgbClr val="FF0000"/>
              </a:solidFill>
              <a:cs typeface="+mj-cs"/>
            </a:endParaRPr>
          </a:p>
          <a:p>
            <a:pPr marL="0" lvl="0" indent="0" algn="just" rtl="0">
              <a:lnSpc>
                <a:spcPct val="120000"/>
              </a:lnSpc>
              <a:spcBef>
                <a:spcPts val="0"/>
              </a:spcBef>
              <a:buNone/>
            </a:pPr>
            <a:r>
              <a:rPr lang="en-GB" sz="2600" dirty="0">
                <a:solidFill>
                  <a:srgbClr val="FF0000"/>
                </a:solidFill>
                <a:cs typeface="+mj-cs"/>
              </a:rPr>
              <a:t>    This is </a:t>
            </a:r>
            <a:r>
              <a:rPr lang="en-GB" sz="2600" i="1" dirty="0">
                <a:solidFill>
                  <a:srgbClr val="FF0000"/>
                </a:solidFill>
                <a:cs typeface="+mj-cs"/>
              </a:rPr>
              <a:t>not</a:t>
            </a:r>
            <a:r>
              <a:rPr lang="en-GB" sz="2600" dirty="0">
                <a:solidFill>
                  <a:srgbClr val="FF0000"/>
                </a:solidFill>
                <a:cs typeface="+mj-cs"/>
              </a:rPr>
              <a:t> coffee. (It's tea.)</a:t>
            </a:r>
            <a:endParaRPr lang="en-US" sz="2600" dirty="0">
              <a:solidFill>
                <a:srgbClr val="FF0000"/>
              </a:solidFill>
              <a:cs typeface="+mj-cs"/>
            </a:endParaRPr>
          </a:p>
          <a:p>
            <a:pPr marL="0" indent="0" algn="l" rtl="0">
              <a:buNone/>
            </a:pPr>
            <a:endParaRPr lang="en-US" dirty="0"/>
          </a:p>
          <a:p>
            <a:pPr algn="r" rtl="0"/>
            <a:endParaRPr lang="ar-EG" dirty="0"/>
          </a:p>
        </p:txBody>
      </p:sp>
    </p:spTree>
    <p:extLst>
      <p:ext uri="{BB962C8B-B14F-4D97-AF65-F5344CB8AC3E}">
        <p14:creationId xmlns:p14="http://schemas.microsoft.com/office/powerpoint/2010/main" val="164952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504056"/>
          </a:xfrm>
        </p:spPr>
        <p:txBody>
          <a:bodyPr>
            <a:noAutofit/>
          </a:bodyPr>
          <a:lstStyle/>
          <a:p>
            <a:pPr lvl="0" rtl="0">
              <a:spcBef>
                <a:spcPts val="0"/>
              </a:spcBef>
              <a:tabLst>
                <a:tab pos="1209675" algn="l"/>
              </a:tabLst>
            </a:pPr>
            <a:r>
              <a:rPr lang="ar-EG" sz="4000" b="1" dirty="0">
                <a:solidFill>
                  <a:srgbClr val="0070C0"/>
                </a:solidFill>
                <a:ea typeface="+mn-ea"/>
                <a:cs typeface="Arial" panose="020B0604020202020204" pitchFamily="34" charset="0"/>
              </a:rPr>
              <a:t>خطة المنهج</a:t>
            </a:r>
          </a:p>
        </p:txBody>
      </p:sp>
      <p:sp>
        <p:nvSpPr>
          <p:cNvPr id="3" name="Content Placeholder 2"/>
          <p:cNvSpPr>
            <a:spLocks noGrp="1"/>
          </p:cNvSpPr>
          <p:nvPr>
            <p:ph idx="1"/>
          </p:nvPr>
        </p:nvSpPr>
        <p:spPr>
          <a:xfrm>
            <a:off x="179512" y="764704"/>
            <a:ext cx="8640960" cy="5832648"/>
          </a:xfrm>
          <a:solidFill>
            <a:schemeClr val="bg1">
              <a:lumMod val="95000"/>
            </a:schemeClr>
          </a:solidFill>
        </p:spPr>
        <p:txBody>
          <a:bodyPr>
            <a:normAutofit fontScale="70000" lnSpcReduction="20000"/>
          </a:bodyPr>
          <a:lstStyle/>
          <a:p>
            <a:pPr marL="0" lvl="0" indent="0" algn="ctr" rtl="0">
              <a:lnSpc>
                <a:spcPct val="90000"/>
              </a:lnSpc>
              <a:spcBef>
                <a:spcPts val="1000"/>
              </a:spcBef>
              <a:buNone/>
            </a:pPr>
            <a:r>
              <a:rPr lang="ar-EG" sz="4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أولا: ما تم تدريسه بقاعه المحاضرات طبقا للكتاب المقرر</a:t>
            </a:r>
            <a:endParaRPr lang="ar-EG" sz="44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tabLst>
                <a:tab pos="8245475" algn="l"/>
              </a:tabLst>
            </a:pPr>
            <a:r>
              <a:rPr lang="en-GB" b="1" dirty="0"/>
              <a:t>Lesson 17. Incomplete Independent Clauses …………………………7              </a:t>
            </a:r>
          </a:p>
          <a:p>
            <a:pPr marL="0" indent="0">
              <a:buNone/>
            </a:pPr>
            <a:r>
              <a:rPr lang="en-GB" b="1" dirty="0"/>
              <a:t>Lesson 18. Incomplete Adjective </a:t>
            </a:r>
            <a:r>
              <a:rPr lang="en-GB" b="1" dirty="0" err="1"/>
              <a:t>ClParticipial</a:t>
            </a:r>
            <a:r>
              <a:rPr lang="en-GB" b="1" dirty="0"/>
              <a:t> Phrases ………………..17      </a:t>
            </a:r>
          </a:p>
          <a:p>
            <a:pPr marL="0" indent="0">
              <a:buNone/>
            </a:pPr>
            <a:r>
              <a:rPr lang="en-GB" b="1" dirty="0"/>
              <a:t>Lesson 19. Incomplete or Missing ………………………………… ……..      25       </a:t>
            </a:r>
          </a:p>
          <a:p>
            <a:pPr marL="0" indent="0">
              <a:buNone/>
            </a:pPr>
            <a:r>
              <a:rPr lang="en-GB" b="1" dirty="0"/>
              <a:t>Lesson 20. Incomplete or Missing Appositives ………………………..30           </a:t>
            </a:r>
          </a:p>
          <a:p>
            <a:pPr marL="0" indent="0">
              <a:buNone/>
            </a:pPr>
            <a:r>
              <a:rPr lang="en-GB" b="1" dirty="0"/>
              <a:t>Lesson 21. Incomplete Adverb </a:t>
            </a:r>
            <a:r>
              <a:rPr lang="en-GB" b="1" dirty="0" err="1"/>
              <a:t>Clausesauses</a:t>
            </a:r>
            <a:r>
              <a:rPr lang="en-GB" b="1" dirty="0"/>
              <a:t> …………………………….34        </a:t>
            </a:r>
          </a:p>
          <a:p>
            <a:pPr marL="0" indent="0" algn="ctr" rtl="0">
              <a:lnSpc>
                <a:spcPct val="90000"/>
              </a:lnSpc>
              <a:spcBef>
                <a:spcPts val="1000"/>
              </a:spcBef>
              <a:buNone/>
            </a:pPr>
            <a:r>
              <a:rPr lang="en-GB" sz="4000" b="1" dirty="0" err="1">
                <a:solidFill>
                  <a:srgbClr val="C00000"/>
                </a:solidFill>
                <a:latin typeface="Times New Roman" panose="02020603050405020304" pitchFamily="18" charset="0"/>
                <a:ea typeface="Times New Roman" panose="02020603050405020304" pitchFamily="18" charset="0"/>
              </a:rPr>
              <a:t>ثانيا</a:t>
            </a:r>
            <a:r>
              <a:rPr lang="ar-EG" sz="40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با</a:t>
            </a:r>
            <a:r>
              <a:rPr lang="en-GB" sz="4000" b="1" dirty="0" err="1">
                <a:solidFill>
                  <a:srgbClr val="C00000"/>
                </a:solidFill>
                <a:latin typeface="Times New Roman" panose="02020603050405020304" pitchFamily="18" charset="0"/>
                <a:ea typeface="Times New Roman" panose="02020603050405020304" pitchFamily="18" charset="0"/>
              </a:rPr>
              <a:t>قي</a:t>
            </a:r>
            <a:r>
              <a:rPr lang="en-GB" sz="4000" b="1" dirty="0">
                <a:solidFill>
                  <a:srgbClr val="C00000"/>
                </a:solidFill>
                <a:latin typeface="Times New Roman" panose="02020603050405020304" pitchFamily="18" charset="0"/>
                <a:ea typeface="Times New Roman" panose="02020603050405020304" pitchFamily="18" charset="0"/>
              </a:rPr>
              <a:t> </a:t>
            </a:r>
            <a:r>
              <a:rPr lang="en-GB" sz="4000" b="1" dirty="0" err="1">
                <a:solidFill>
                  <a:srgbClr val="C00000"/>
                </a:solidFill>
                <a:latin typeface="Times New Roman" panose="02020603050405020304" pitchFamily="18" charset="0"/>
                <a:ea typeface="Times New Roman" panose="02020603050405020304" pitchFamily="18" charset="0"/>
              </a:rPr>
              <a:t>المنهج</a:t>
            </a:r>
            <a:endParaRPr lang="ar-EG" sz="40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rtl="0"/>
            <a:r>
              <a:rPr lang="en-GB" sz="2400" dirty="0">
                <a:solidFill>
                  <a:srgbClr val="FF0000"/>
                </a:solidFill>
                <a:cs typeface="+mj-cs"/>
              </a:rPr>
              <a:t>Lesson 22</a:t>
            </a:r>
            <a:r>
              <a:rPr lang="en-GB" sz="2400" dirty="0">
                <a:cs typeface="+mj-cs"/>
              </a:rPr>
              <a:t>. Incomplete Noun Clauses </a:t>
            </a:r>
            <a:endParaRPr lang="ar-SA" sz="2400" dirty="0">
              <a:cs typeface="+mj-cs"/>
            </a:endParaRPr>
          </a:p>
          <a:p>
            <a:pPr algn="just" rtl="0"/>
            <a:r>
              <a:rPr lang="en-GB" sz="2400" dirty="0">
                <a:solidFill>
                  <a:srgbClr val="FF0000"/>
                </a:solidFill>
                <a:cs typeface="+mj-cs"/>
              </a:rPr>
              <a:t>Lesson 23</a:t>
            </a:r>
            <a:r>
              <a:rPr lang="en-GB" sz="2400" dirty="0">
                <a:cs typeface="+mj-cs"/>
              </a:rPr>
              <a:t>. Missing or Incomplete Prepositional Phrases</a:t>
            </a:r>
            <a:endParaRPr lang="ar-SA" sz="2400" dirty="0">
              <a:cs typeface="+mj-cs"/>
            </a:endParaRPr>
          </a:p>
          <a:p>
            <a:pPr algn="just" rtl="0"/>
            <a:r>
              <a:rPr lang="en-GB" sz="2400" dirty="0">
                <a:solidFill>
                  <a:srgbClr val="FF0000"/>
                </a:solidFill>
                <a:cs typeface="+mj-cs"/>
              </a:rPr>
              <a:t>Lesson 24</a:t>
            </a:r>
            <a:r>
              <a:rPr lang="en-GB" sz="2400" dirty="0">
                <a:cs typeface="+mj-cs"/>
              </a:rPr>
              <a:t>. Word Order Items </a:t>
            </a:r>
            <a:endParaRPr lang="ar-SA" sz="2400" dirty="0">
              <a:cs typeface="+mj-cs"/>
            </a:endParaRPr>
          </a:p>
          <a:p>
            <a:pPr algn="just" rtl="0"/>
            <a:r>
              <a:rPr lang="en-GB" sz="2400" dirty="0">
                <a:solidFill>
                  <a:srgbClr val="FF0000"/>
                </a:solidFill>
                <a:cs typeface="+mj-cs"/>
              </a:rPr>
              <a:t>Lesson 25</a:t>
            </a:r>
            <a:r>
              <a:rPr lang="en-GB" sz="2400" dirty="0">
                <a:cs typeface="+mj-cs"/>
              </a:rPr>
              <a:t>. Items Involving Verb Problems</a:t>
            </a:r>
          </a:p>
          <a:p>
            <a:pPr algn="just" rtl="0"/>
            <a:r>
              <a:rPr lang="en-GB" sz="2400" dirty="0">
                <a:solidFill>
                  <a:srgbClr val="FF0000"/>
                </a:solidFill>
                <a:cs typeface="+mj-cs"/>
              </a:rPr>
              <a:t>Lesson 26</a:t>
            </a:r>
            <a:r>
              <a:rPr lang="en-GB" sz="2400" dirty="0">
                <a:cs typeface="+mj-cs"/>
              </a:rPr>
              <a:t>. Incomplete or Missing Infinitive and Gerund Phrases</a:t>
            </a:r>
          </a:p>
          <a:p>
            <a:pPr algn="just" rtl="0"/>
            <a:r>
              <a:rPr lang="en-GB" sz="2400" dirty="0">
                <a:solidFill>
                  <a:srgbClr val="FF0000"/>
                </a:solidFill>
                <a:cs typeface="+mj-cs"/>
              </a:rPr>
              <a:t>Lesson 27</a:t>
            </a:r>
            <a:r>
              <a:rPr lang="en-GB" sz="2400" dirty="0">
                <a:cs typeface="+mj-cs"/>
              </a:rPr>
              <a:t>. Items Involving Parallel Structures</a:t>
            </a:r>
            <a:endParaRPr lang="en-US" sz="2400" dirty="0">
              <a:cs typeface="+mj-cs"/>
            </a:endParaRPr>
          </a:p>
          <a:p>
            <a:pPr algn="just" rtl="0"/>
            <a:r>
              <a:rPr lang="en-GB" sz="2400" dirty="0">
                <a:solidFill>
                  <a:srgbClr val="FF0000"/>
                </a:solidFill>
                <a:cs typeface="+mj-cs"/>
              </a:rPr>
              <a:t>Lesson 28</a:t>
            </a:r>
            <a:r>
              <a:rPr lang="en-GB" sz="2400" dirty="0">
                <a:cs typeface="+mj-cs"/>
              </a:rPr>
              <a:t>. Items Involving Misplaced Modifiers</a:t>
            </a:r>
            <a:endParaRPr lang="en-US" sz="2400" dirty="0">
              <a:cs typeface="+mj-cs"/>
            </a:endParaRPr>
          </a:p>
          <a:p>
            <a:pPr algn="just" rtl="0"/>
            <a:r>
              <a:rPr lang="en-GB" sz="2400" dirty="0">
                <a:solidFill>
                  <a:srgbClr val="FF0000"/>
                </a:solidFill>
                <a:cs typeface="+mj-cs"/>
              </a:rPr>
              <a:t>Lesson 29</a:t>
            </a:r>
            <a:r>
              <a:rPr lang="en-GB" sz="2400" dirty="0">
                <a:cs typeface="+mj-cs"/>
              </a:rPr>
              <a:t>. Incomplete or Missing Comparisons </a:t>
            </a:r>
          </a:p>
          <a:p>
            <a:pPr algn="just" rtl="0"/>
            <a:r>
              <a:rPr lang="en-GB" sz="2400" dirty="0">
                <a:solidFill>
                  <a:srgbClr val="FF0000"/>
                </a:solidFill>
                <a:cs typeface="+mj-cs"/>
              </a:rPr>
              <a:t>Lesson 30</a:t>
            </a:r>
            <a:r>
              <a:rPr lang="en-GB" sz="2400" dirty="0">
                <a:cs typeface="+mj-cs"/>
              </a:rPr>
              <a:t>. Missing Conjunctions</a:t>
            </a:r>
            <a:endParaRPr lang="en-US" sz="2400" dirty="0">
              <a:cs typeface="+mj-cs"/>
            </a:endParaRPr>
          </a:p>
          <a:p>
            <a:pPr algn="just" rtl="0"/>
            <a:r>
              <a:rPr lang="en-GB" sz="2400" dirty="0">
                <a:solidFill>
                  <a:srgbClr val="FF0000"/>
                </a:solidFill>
                <a:cs typeface="+mj-cs"/>
              </a:rPr>
              <a:t>Lesson 31</a:t>
            </a:r>
            <a:r>
              <a:rPr lang="en-GB" sz="2400" dirty="0">
                <a:cs typeface="+mj-cs"/>
              </a:rPr>
              <a:t>. Missing Negative Words</a:t>
            </a:r>
          </a:p>
          <a:p>
            <a:pPr algn="just" rtl="0"/>
            <a:r>
              <a:rPr lang="en-GB" sz="2400" dirty="0">
                <a:solidFill>
                  <a:srgbClr val="FF0000"/>
                </a:solidFill>
                <a:cs typeface="+mj-cs"/>
              </a:rPr>
              <a:t>Lesson 32</a:t>
            </a:r>
            <a:r>
              <a:rPr lang="en-GB" sz="2400" dirty="0">
                <a:cs typeface="+mj-cs"/>
              </a:rPr>
              <a:t>. Errors with Word Forms</a:t>
            </a:r>
            <a:endParaRPr lang="ar-EG" sz="2400" dirty="0">
              <a:cs typeface="+mj-cs"/>
            </a:endParaRPr>
          </a:p>
        </p:txBody>
      </p:sp>
    </p:spTree>
    <p:extLst>
      <p:ext uri="{BB962C8B-B14F-4D97-AF65-F5344CB8AC3E}">
        <p14:creationId xmlns:p14="http://schemas.microsoft.com/office/powerpoint/2010/main" val="3375670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88640"/>
            <a:ext cx="8229600" cy="6369571"/>
          </a:xfrm>
          <a:solidFill>
            <a:schemeClr val="bg1">
              <a:lumMod val="95000"/>
            </a:schemeClr>
          </a:solidFill>
        </p:spPr>
        <p:txBody>
          <a:bodyPr>
            <a:normAutofit fontScale="25000" lnSpcReduction="20000"/>
          </a:bodyPr>
          <a:lstStyle/>
          <a:p>
            <a:pPr marL="0" indent="0" algn="just" rtl="0">
              <a:buNone/>
            </a:pPr>
            <a:endParaRPr lang="en-GB" sz="7200" dirty="0"/>
          </a:p>
          <a:p>
            <a:pPr marL="0" indent="0" algn="just" rtl="0">
              <a:buNone/>
            </a:pPr>
            <a:r>
              <a:rPr lang="en-GB" sz="8000" dirty="0">
                <a:latin typeface="Times New Roman" panose="02020603050405020304" pitchFamily="18" charset="0"/>
                <a:cs typeface="Times New Roman" panose="02020603050405020304" pitchFamily="18" charset="0"/>
              </a:rPr>
              <a:t>The adjective no is also used before the word longer to mean "not anymore."</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I </a:t>
            </a:r>
            <a:r>
              <a:rPr lang="en-GB" sz="8000" i="1" dirty="0">
                <a:latin typeface="Times New Roman" panose="02020603050405020304" pitchFamily="18" charset="0"/>
                <a:cs typeface="Times New Roman" panose="02020603050405020304" pitchFamily="18" charset="0"/>
              </a:rPr>
              <a:t>no longer</a:t>
            </a:r>
            <a:r>
              <a:rPr lang="en-GB" sz="8000" dirty="0">
                <a:latin typeface="Times New Roman" panose="02020603050405020304" pitchFamily="18" charset="0"/>
                <a:cs typeface="Times New Roman" panose="02020603050405020304" pitchFamily="18" charset="0"/>
              </a:rPr>
              <a:t> read the afternoon paper.</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b="1" dirty="0">
                <a:solidFill>
                  <a:srgbClr val="FF0000"/>
                </a:solidFill>
                <a:latin typeface="Times New Roman" panose="02020603050405020304" pitchFamily="18" charset="0"/>
                <a:cs typeface="Times New Roman" panose="02020603050405020304" pitchFamily="18" charset="0"/>
              </a:rPr>
              <a:t>Sample Item</a:t>
            </a:r>
            <a:endParaRPr lang="en-US" sz="8000" dirty="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GB" sz="8000" b="1" dirty="0">
                <a:latin typeface="Times New Roman" panose="02020603050405020304" pitchFamily="18" charset="0"/>
                <a:cs typeface="Times New Roman" panose="02020603050405020304" pitchFamily="18" charset="0"/>
              </a:rPr>
              <a:t>            </a:t>
            </a:r>
            <a:r>
              <a:rPr lang="en-GB" sz="8000" dirty="0">
                <a:latin typeface="Times New Roman" panose="02020603050405020304" pitchFamily="18" charset="0"/>
                <a:cs typeface="Times New Roman" panose="02020603050405020304" pitchFamily="18" charset="0"/>
              </a:rPr>
              <a:t>There is almost ______ vegetation in the </a:t>
            </a:r>
            <a:r>
              <a:rPr lang="en-GB" sz="8000" dirty="0" err="1">
                <a:latin typeface="Times New Roman" panose="02020603050405020304" pitchFamily="18" charset="0"/>
                <a:cs typeface="Times New Roman" panose="02020603050405020304" pitchFamily="18" charset="0"/>
              </a:rPr>
              <a:t>Badlands</a:t>
            </a:r>
            <a:r>
              <a:rPr lang="en-GB" sz="8000" dirty="0">
                <a:latin typeface="Times New Roman" panose="02020603050405020304" pitchFamily="18" charset="0"/>
                <a:cs typeface="Times New Roman" panose="02020603050405020304" pitchFamily="18" charset="0"/>
              </a:rPr>
              <a:t>, a barren region of South Dakota.</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(A)	not</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(B)	nor</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(C)	none</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b="1" dirty="0">
                <a:latin typeface="Times New Roman" panose="02020603050405020304" pitchFamily="18" charset="0"/>
                <a:cs typeface="Times New Roman" panose="02020603050405020304" pitchFamily="18" charset="0"/>
              </a:rPr>
              <a:t> (D)</a:t>
            </a:r>
            <a:r>
              <a:rPr lang="en-GB" sz="8000" dirty="0">
                <a:latin typeface="Times New Roman" panose="02020603050405020304" pitchFamily="18" charset="0"/>
                <a:cs typeface="Times New Roman" panose="02020603050405020304" pitchFamily="18" charset="0"/>
              </a:rPr>
              <a:t>	no</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 Choices (A), (B), and (C) cannot be used before nouns as adjectives. </a:t>
            </a:r>
            <a:endParaRPr lang="en-US" sz="8000" dirty="0">
              <a:latin typeface="Times New Roman" panose="02020603050405020304" pitchFamily="18" charset="0"/>
              <a:cs typeface="Times New Roman" panose="02020603050405020304" pitchFamily="18" charset="0"/>
            </a:endParaRPr>
          </a:p>
          <a:p>
            <a:pPr marL="0" indent="0" algn="just" rtl="0">
              <a:buNone/>
            </a:pPr>
            <a:r>
              <a:rPr lang="en-GB" sz="8000" dirty="0">
                <a:latin typeface="Times New Roman" panose="02020603050405020304" pitchFamily="18" charset="0"/>
                <a:cs typeface="Times New Roman" panose="02020603050405020304" pitchFamily="18" charset="0"/>
              </a:rPr>
              <a:t>By the way, probably the most common correct answer for this type of problem is the adjective no.</a:t>
            </a:r>
          </a:p>
          <a:p>
            <a:pPr marL="0" indent="0" algn="just" rtl="0">
              <a:buNone/>
            </a:pPr>
            <a:r>
              <a:rPr lang="en-GB" sz="9600" b="1" dirty="0">
                <a:solidFill>
                  <a:srgbClr val="FF0000"/>
                </a:solidFill>
                <a:latin typeface="Times New Roman" panose="02020603050405020304" pitchFamily="18" charset="0"/>
                <a:ea typeface="+mj-ea"/>
                <a:cs typeface="Times New Roman" panose="02020603050405020304" pitchFamily="18" charset="0"/>
              </a:rPr>
              <a:t>Exercise 31</a:t>
            </a:r>
            <a:r>
              <a:rPr lang="en-GB" sz="9600" dirty="0">
                <a:solidFill>
                  <a:prstClr val="black"/>
                </a:solidFill>
                <a:latin typeface="Times New Roman" panose="02020603050405020304" pitchFamily="18" charset="0"/>
                <a:ea typeface="+mj-ea"/>
                <a:cs typeface="Times New Roman" panose="02020603050405020304" pitchFamily="18" charset="0"/>
              </a:rPr>
              <a:t> (NOTE: For extra exercises look the book p.91- 94)</a:t>
            </a:r>
          </a:p>
          <a:p>
            <a:pPr marL="0" lvl="0" indent="0" algn="l" rtl="0">
              <a:buNone/>
            </a:pPr>
            <a:r>
              <a:rPr lang="en-GB" sz="7200" dirty="0">
                <a:solidFill>
                  <a:prstClr val="black"/>
                </a:solidFill>
                <a:latin typeface="Times New Roman" panose="02020603050405020304" pitchFamily="18" charset="0"/>
                <a:cs typeface="Times New Roman" panose="02020603050405020304" pitchFamily="18" charset="0"/>
              </a:rPr>
              <a:t>1. Old Faithful is the most famous but ______ the most powerful geyser in Yellowstone National Park.</a:t>
            </a:r>
            <a:r>
              <a:rPr lang="en-GB" sz="7200" b="1" dirty="0">
                <a:solidFill>
                  <a:srgbClr val="FF0000"/>
                </a:solidFill>
                <a:latin typeface="Times New Roman" panose="02020603050405020304" pitchFamily="18" charset="0"/>
                <a:cs typeface="Times New Roman" panose="02020603050405020304" pitchFamily="18" charset="0"/>
              </a:rPr>
              <a:t> (D)</a:t>
            </a:r>
            <a:r>
              <a:rPr lang="en-GB" sz="7200" dirty="0">
                <a:solidFill>
                  <a:srgbClr val="FF0000"/>
                </a:solidFill>
                <a:latin typeface="Times New Roman" panose="02020603050405020304" pitchFamily="18" charset="0"/>
                <a:cs typeface="Times New Roman" panose="02020603050405020304" pitchFamily="18" charset="0"/>
              </a:rPr>
              <a:t> </a:t>
            </a:r>
            <a:endParaRPr lang="en-US" sz="72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7200" dirty="0">
                <a:solidFill>
                  <a:prstClr val="black"/>
                </a:solidFill>
                <a:latin typeface="Times New Roman" panose="02020603050405020304" pitchFamily="18" charset="0"/>
                <a:cs typeface="Times New Roman" panose="02020603050405020304" pitchFamily="18" charset="0"/>
              </a:rPr>
              <a:t>2. Early carpenters , having ______ nails, had to use wooden pegs to secure their constructions.</a:t>
            </a:r>
            <a:r>
              <a:rPr lang="en-GB" sz="7200" dirty="0">
                <a:solidFill>
                  <a:srgbClr val="FF0000"/>
                </a:solidFill>
                <a:latin typeface="Times New Roman" panose="02020603050405020304" pitchFamily="18" charset="0"/>
                <a:cs typeface="Times New Roman" panose="02020603050405020304" pitchFamily="18" charset="0"/>
              </a:rPr>
              <a:t> (A)</a:t>
            </a:r>
            <a:endParaRPr lang="en-US" sz="72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7200" dirty="0">
                <a:solidFill>
                  <a:prstClr val="black"/>
                </a:solidFill>
                <a:latin typeface="Times New Roman" panose="02020603050405020304" pitchFamily="18" charset="0"/>
                <a:cs typeface="Times New Roman" panose="02020603050405020304" pitchFamily="18" charset="0"/>
              </a:rPr>
              <a:t>3. Joseph Priestly, the discoverer of oxygen, had little ______  interest in science until he met Benjamin Franklin in Paris.</a:t>
            </a:r>
            <a:r>
              <a:rPr lang="en-GB" sz="7200" dirty="0">
                <a:solidFill>
                  <a:srgbClr val="FF0000"/>
                </a:solidFill>
                <a:latin typeface="Times New Roman" panose="02020603050405020304" pitchFamily="18" charset="0"/>
                <a:cs typeface="Times New Roman" panose="02020603050405020304" pitchFamily="18" charset="0"/>
              </a:rPr>
              <a:t> (B)</a:t>
            </a:r>
            <a:endParaRPr lang="en-US" sz="72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7200" dirty="0">
                <a:solidFill>
                  <a:prstClr val="black"/>
                </a:solidFill>
                <a:latin typeface="Times New Roman" panose="02020603050405020304" pitchFamily="18" charset="0"/>
                <a:cs typeface="Times New Roman" panose="02020603050405020304" pitchFamily="18" charset="0"/>
              </a:rPr>
              <a:t>4. Mobile homes were ______ counted as permanent houses until the 1960 census. </a:t>
            </a:r>
            <a:r>
              <a:rPr lang="en-GB" sz="7200" dirty="0">
                <a:solidFill>
                  <a:srgbClr val="FF0000"/>
                </a:solidFill>
                <a:latin typeface="Times New Roman" panose="02020603050405020304" pitchFamily="18" charset="0"/>
                <a:cs typeface="Times New Roman" panose="02020603050405020304" pitchFamily="18" charset="0"/>
              </a:rPr>
              <a:t>(A)</a:t>
            </a:r>
            <a:endParaRPr lang="en-US" sz="7200" dirty="0">
              <a:solidFill>
                <a:prstClr val="black"/>
              </a:solidFill>
              <a:latin typeface="Times New Roman" panose="02020603050405020304" pitchFamily="18" charset="0"/>
              <a:cs typeface="Times New Roman" panose="02020603050405020304" pitchFamily="18" charset="0"/>
            </a:endParaRPr>
          </a:p>
          <a:p>
            <a:pPr marL="0" indent="0" algn="l" rtl="0">
              <a:buNone/>
            </a:pPr>
            <a:r>
              <a:rPr lang="en-GB" sz="6000" dirty="0">
                <a:solidFill>
                  <a:prstClr val="black"/>
                </a:solidFill>
                <a:ea typeface="+mj-ea"/>
                <a:cs typeface="+mj-cs"/>
              </a:rPr>
              <a:t> </a:t>
            </a:r>
            <a:br>
              <a:rPr lang="en-US" sz="10000" dirty="0">
                <a:solidFill>
                  <a:prstClr val="black"/>
                </a:solidFill>
                <a:ea typeface="+mj-ea"/>
                <a:cs typeface="+mj-cs"/>
              </a:rPr>
            </a:br>
            <a:endParaRPr lang="en-US" sz="7200" dirty="0"/>
          </a:p>
          <a:p>
            <a:pPr marL="0" indent="0" algn="r" rtl="0">
              <a:buNone/>
            </a:pPr>
            <a:endParaRPr lang="ar-EG" dirty="0"/>
          </a:p>
        </p:txBody>
      </p:sp>
    </p:spTree>
    <p:extLst>
      <p:ext uri="{BB962C8B-B14F-4D97-AF65-F5344CB8AC3E}">
        <p14:creationId xmlns:p14="http://schemas.microsoft.com/office/powerpoint/2010/main" val="440869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8892480" cy="6669360"/>
          </a:xfrm>
          <a:solidFill>
            <a:schemeClr val="bg1">
              <a:lumMod val="95000"/>
            </a:schemeClr>
          </a:solidFill>
        </p:spPr>
        <p:txBody>
          <a:bodyPr>
            <a:normAutofit/>
          </a:bodyPr>
          <a:lstStyle/>
          <a:p>
            <a:pPr marL="0" indent="0" algn="just" rtl="0">
              <a:buNone/>
            </a:pPr>
            <a:r>
              <a:rPr lang="en-GB" sz="2600" dirty="0"/>
              <a:t> </a:t>
            </a:r>
            <a:r>
              <a:rPr lang="en-GB" b="1" dirty="0">
                <a:solidFill>
                  <a:srgbClr val="FF0000"/>
                </a:solidFill>
                <a:ea typeface="+mj-ea"/>
                <a:cs typeface="+mj-cs"/>
              </a:rPr>
              <a:t>LESSON 32 </a:t>
            </a:r>
            <a:r>
              <a:rPr lang="ar-SA" dirty="0">
                <a:solidFill>
                  <a:prstClr val="black"/>
                </a:solidFill>
                <a:ea typeface="+mj-ea"/>
                <a:cs typeface="+mj-cs"/>
              </a:rPr>
              <a:t>:</a:t>
            </a:r>
            <a:r>
              <a:rPr lang="en-GB" b="1" dirty="0">
                <a:solidFill>
                  <a:prstClr val="black"/>
                </a:solidFill>
                <a:ea typeface="+mj-ea"/>
                <a:cs typeface="+mj-cs"/>
              </a:rPr>
              <a:t>ERRORS WITH WORD FORMS </a:t>
            </a:r>
            <a:r>
              <a:rPr lang="en-GB" b="1" dirty="0">
                <a:solidFill>
                  <a:srgbClr val="C00000"/>
                </a:solidFill>
                <a:ea typeface="+mj-ea"/>
                <a:cs typeface="+mj-cs"/>
              </a:rPr>
              <a:t>(P.95)</a:t>
            </a:r>
          </a:p>
          <a:p>
            <a:pPr marL="0" indent="0" algn="just" rtl="0">
              <a:buNone/>
            </a:pPr>
            <a:r>
              <a:rPr lang="en-GB" b="1" dirty="0">
                <a:solidFill>
                  <a:prstClr val="black"/>
                </a:solidFill>
                <a:ea typeface="+mj-ea"/>
                <a:cs typeface="+mj-cs"/>
              </a:rPr>
              <a:t> </a:t>
            </a:r>
            <a:r>
              <a:rPr lang="en-GB" sz="2400" dirty="0">
                <a:latin typeface="Times New Roman" panose="02020603050405020304" pitchFamily="18" charset="0"/>
                <a:cs typeface="Times New Roman" panose="02020603050405020304" pitchFamily="18" charset="0"/>
              </a:rPr>
              <a:t>By far the most common type of Written Expression error involves word forms. As many as eight or nine items per test may be word-form problems. Most errors of this type involve using one part of speech in place of another. Both the incorrect word and the correction come from the same root (rapid and rapidly, for example, or inform and information).</a:t>
            </a:r>
          </a:p>
          <a:p>
            <a:pPr marL="0" indent="0" algn="just" rtl="0">
              <a:buNone/>
            </a:pPr>
            <a:r>
              <a:rPr lang="en-GB" sz="2400" dirty="0">
                <a:latin typeface="Times New Roman" panose="02020603050405020304" pitchFamily="18" charset="0"/>
                <a:cs typeface="Times New Roman" panose="02020603050405020304" pitchFamily="18" charset="0"/>
              </a:rPr>
              <a:t> The four parts of speech generally involved are </a:t>
            </a:r>
            <a:r>
              <a:rPr lang="en-GB" sz="2400" dirty="0">
                <a:solidFill>
                  <a:srgbClr val="FF0000"/>
                </a:solidFill>
                <a:latin typeface="Times New Roman" panose="02020603050405020304" pitchFamily="18" charset="0"/>
                <a:cs typeface="Times New Roman" panose="02020603050405020304" pitchFamily="18" charset="0"/>
              </a:rPr>
              <a:t>verbs</a:t>
            </a:r>
            <a:r>
              <a:rPr lang="en-GB" sz="2400" dirty="0">
                <a:latin typeface="Times New Roman" panose="02020603050405020304" pitchFamily="18" charset="0"/>
                <a:cs typeface="Times New Roman" panose="02020603050405020304" pitchFamily="18" charset="0"/>
              </a:rPr>
              <a:t>, </a:t>
            </a:r>
            <a:r>
              <a:rPr lang="en-GB" sz="2400" dirty="0">
                <a:solidFill>
                  <a:srgbClr val="FF0000"/>
                </a:solidFill>
                <a:latin typeface="Times New Roman" panose="02020603050405020304" pitchFamily="18" charset="0"/>
                <a:cs typeface="Times New Roman" panose="02020603050405020304" pitchFamily="18" charset="0"/>
              </a:rPr>
              <a:t>nouns</a:t>
            </a:r>
            <a:r>
              <a:rPr lang="en-GB" sz="2400" dirty="0">
                <a:latin typeface="Times New Roman" panose="02020603050405020304" pitchFamily="18" charset="0"/>
                <a:cs typeface="Times New Roman" panose="02020603050405020304" pitchFamily="18" charset="0"/>
              </a:rPr>
              <a:t>, </a:t>
            </a:r>
            <a:r>
              <a:rPr lang="en-GB" sz="2400" dirty="0">
                <a:solidFill>
                  <a:srgbClr val="FF0000"/>
                </a:solidFill>
                <a:latin typeface="Times New Roman" panose="02020603050405020304" pitchFamily="18" charset="0"/>
                <a:cs typeface="Times New Roman" panose="02020603050405020304" pitchFamily="18" charset="0"/>
              </a:rPr>
              <a:t>adjectives</a:t>
            </a:r>
            <a:r>
              <a:rPr lang="en-GB" sz="2400" dirty="0">
                <a:latin typeface="Times New Roman" panose="02020603050405020304" pitchFamily="18" charset="0"/>
                <a:cs typeface="Times New Roman" panose="02020603050405020304" pitchFamily="18" charset="0"/>
              </a:rPr>
              <a:t>, and </a:t>
            </a:r>
            <a:r>
              <a:rPr lang="en-GB" sz="2400" dirty="0">
                <a:solidFill>
                  <a:srgbClr val="FF0000"/>
                </a:solidFill>
                <a:latin typeface="Times New Roman" panose="02020603050405020304" pitchFamily="18" charset="0"/>
                <a:cs typeface="Times New Roman" panose="02020603050405020304" pitchFamily="18" charset="0"/>
              </a:rPr>
              <a:t>adverbs</a:t>
            </a:r>
            <a:r>
              <a:rPr lang="en-GB" sz="2400" dirty="0">
                <a:latin typeface="Times New Roman" panose="02020603050405020304" pitchFamily="18" charset="0"/>
                <a:cs typeface="Times New Roman" panose="02020603050405020304" pitchFamily="18" charset="0"/>
              </a:rPr>
              <a:t>. The most common problems are adjectives in place of adverbs and adverbs in place of adjectives. Nouns in place of adjectives and adjectives in place of nouns are also commonly seen. </a:t>
            </a:r>
          </a:p>
          <a:p>
            <a:pPr marL="0" indent="0" algn="just" rtl="0">
              <a:buNone/>
            </a:pPr>
            <a:r>
              <a:rPr lang="en-GB" sz="2400" dirty="0">
                <a:latin typeface="Times New Roman" panose="02020603050405020304" pitchFamily="18" charset="0"/>
                <a:cs typeface="Times New Roman" panose="02020603050405020304" pitchFamily="18" charset="0"/>
              </a:rPr>
              <a:t>In some word-form problems, different forms of the same part of speech may be involved. For example, a noun that refers to a person (</a:t>
            </a:r>
            <a:r>
              <a:rPr lang="en-GB" sz="2400" i="1" dirty="0">
                <a:latin typeface="Times New Roman" panose="02020603050405020304" pitchFamily="18" charset="0"/>
                <a:cs typeface="Times New Roman" panose="02020603050405020304" pitchFamily="18" charset="0"/>
              </a:rPr>
              <a:t>leader</a:t>
            </a:r>
            <a:r>
              <a:rPr lang="en-GB" sz="2400" dirty="0">
                <a:latin typeface="Times New Roman" panose="02020603050405020304" pitchFamily="18" charset="0"/>
                <a:cs typeface="Times New Roman" panose="02020603050405020304" pitchFamily="18" charset="0"/>
              </a:rPr>
              <a:t>) may be used in place of the field (</a:t>
            </a:r>
            <a:r>
              <a:rPr lang="en-GB" sz="2400" i="1" dirty="0">
                <a:latin typeface="Times New Roman" panose="02020603050405020304" pitchFamily="18" charset="0"/>
                <a:cs typeface="Times New Roman" panose="02020603050405020304" pitchFamily="18" charset="0"/>
              </a:rPr>
              <a:t>leadership</a:t>
            </a:r>
            <a:r>
              <a:rPr lang="en-GB" sz="2400" dirty="0">
                <a:latin typeface="Times New Roman" panose="02020603050405020304" pitchFamily="18" charset="0"/>
                <a:cs typeface="Times New Roman" panose="02020603050405020304" pitchFamily="18" charset="0"/>
              </a:rPr>
              <a:t>). A gerund (a verbal noun) may also be used in place of an ordinary noun (</a:t>
            </a:r>
            <a:r>
              <a:rPr lang="en-GB" sz="2400" i="1" dirty="0">
                <a:latin typeface="Times New Roman" panose="02020603050405020304" pitchFamily="18" charset="0"/>
                <a:cs typeface="Times New Roman" panose="02020603050405020304" pitchFamily="18" charset="0"/>
              </a:rPr>
              <a:t>judging</a:t>
            </a:r>
            <a:r>
              <a:rPr lang="en-GB" sz="2400" dirty="0">
                <a:latin typeface="Times New Roman" panose="02020603050405020304" pitchFamily="18" charset="0"/>
                <a:cs typeface="Times New Roman" panose="02020603050405020304" pitchFamily="18" charset="0"/>
              </a:rPr>
              <a:t> and </a:t>
            </a:r>
            <a:r>
              <a:rPr lang="en-GB" sz="2400" i="1" dirty="0">
                <a:latin typeface="Times New Roman" panose="02020603050405020304" pitchFamily="18" charset="0"/>
                <a:cs typeface="Times New Roman" panose="02020603050405020304" pitchFamily="18" charset="0"/>
              </a:rPr>
              <a:t>judgment</a:t>
            </a:r>
            <a:r>
              <a:rPr lang="en-GB" sz="2400" dirty="0">
                <a:latin typeface="Times New Roman" panose="02020603050405020304" pitchFamily="18" charset="0"/>
                <a:cs typeface="Times New Roman" panose="02020603050405020304" pitchFamily="18" charset="0"/>
              </a:rPr>
              <a:t>, for example).</a:t>
            </a:r>
            <a:endParaRPr lang="en-US" sz="2400" dirty="0">
              <a:latin typeface="Times New Roman" panose="02020603050405020304" pitchFamily="18" charset="0"/>
              <a:cs typeface="Times New Roman" panose="02020603050405020304" pitchFamily="18" charset="0"/>
            </a:endParaRPr>
          </a:p>
          <a:p>
            <a:pPr algn="l"/>
            <a:endParaRPr lang="ar-EG" dirty="0"/>
          </a:p>
        </p:txBody>
      </p:sp>
    </p:spTree>
    <p:extLst>
      <p:ext uri="{BB962C8B-B14F-4D97-AF65-F5344CB8AC3E}">
        <p14:creationId xmlns:p14="http://schemas.microsoft.com/office/powerpoint/2010/main" val="3787584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9"/>
            <a:ext cx="8219256" cy="5832648"/>
          </a:xfrm>
          <a:solidFill>
            <a:schemeClr val="bg1">
              <a:lumMod val="95000"/>
            </a:schemeClr>
          </a:solidFill>
        </p:spPr>
        <p:txBody>
          <a:bodyPr>
            <a:normAutofit fontScale="55000" lnSpcReduction="20000"/>
          </a:bodyPr>
          <a:lstStyle/>
          <a:p>
            <a:pPr marL="0" indent="0" algn="l">
              <a:buNone/>
            </a:pPr>
            <a:r>
              <a:rPr lang="en-GB" sz="3800" b="1" dirty="0">
                <a:latin typeface="Times New Roman" panose="02020603050405020304" pitchFamily="18" charset="0"/>
                <a:cs typeface="Times New Roman" panose="02020603050405020304" pitchFamily="18" charset="0"/>
              </a:rPr>
              <a:t>Parts of speech can often be identified by their suffixes (word endings):</a:t>
            </a:r>
            <a:endParaRPr lang="en-US" sz="3800" b="1" dirty="0">
              <a:latin typeface="Times New Roman" panose="02020603050405020304" pitchFamily="18" charset="0"/>
              <a:cs typeface="Times New Roman" panose="02020603050405020304" pitchFamily="18" charset="0"/>
            </a:endParaRPr>
          </a:p>
          <a:p>
            <a:pPr marL="0" indent="0" algn="l">
              <a:buNone/>
            </a:pPr>
            <a:r>
              <a:rPr lang="en-GB" sz="3800" b="1" dirty="0">
                <a:solidFill>
                  <a:srgbClr val="FF0000"/>
                </a:solidFill>
                <a:latin typeface="Times New Roman" panose="02020603050405020304" pitchFamily="18" charset="0"/>
                <a:cs typeface="Times New Roman" panose="02020603050405020304" pitchFamily="18" charset="0"/>
              </a:rPr>
              <a:t>Common Noun Endings </a:t>
            </a:r>
            <a:endParaRPr lang="en-US" sz="3800" dirty="0">
              <a:solidFill>
                <a:srgbClr val="FF0000"/>
              </a:solidFill>
              <a:latin typeface="Times New Roman" panose="02020603050405020304" pitchFamily="18" charset="0"/>
              <a:cs typeface="Times New Roman" panose="02020603050405020304" pitchFamily="18" charset="0"/>
            </a:endParaRPr>
          </a:p>
          <a:p>
            <a:pPr marL="0" indent="0" algn="l" rtl="0">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tion</a:t>
            </a:r>
            <a:r>
              <a:rPr lang="en-GB" sz="3800" dirty="0">
                <a:latin typeface="Times New Roman" panose="02020603050405020304" pitchFamily="18" charset="0"/>
                <a:cs typeface="Times New Roman" panose="02020603050405020304" pitchFamily="18" charset="0"/>
              </a:rPr>
              <a:t> information                  -</a:t>
            </a:r>
            <a:r>
              <a:rPr lang="en-GB" sz="3800" b="1" dirty="0" err="1">
                <a:latin typeface="Times New Roman" panose="02020603050405020304" pitchFamily="18" charset="0"/>
                <a:cs typeface="Times New Roman" panose="02020603050405020304" pitchFamily="18" charset="0"/>
              </a:rPr>
              <a:t>ery</a:t>
            </a:r>
            <a:r>
              <a:rPr lang="ar-SA" sz="3800"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recovery</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 -</a:t>
            </a:r>
            <a:r>
              <a:rPr lang="en-GB" sz="3800" b="1" dirty="0" err="1">
                <a:latin typeface="Times New Roman" panose="02020603050405020304" pitchFamily="18" charset="0"/>
                <a:cs typeface="Times New Roman" panose="02020603050405020304" pitchFamily="18" charset="0"/>
              </a:rPr>
              <a:t>sion</a:t>
            </a:r>
            <a:r>
              <a:rPr lang="en-GB" sz="3800" dirty="0">
                <a:latin typeface="Times New Roman" panose="02020603050405020304" pitchFamily="18" charset="0"/>
                <a:cs typeface="Times New Roman" panose="02020603050405020304" pitchFamily="18" charset="0"/>
              </a:rPr>
              <a:t> provision                     -</a:t>
            </a:r>
            <a:r>
              <a:rPr lang="en-GB" sz="3800" b="1" dirty="0">
                <a:latin typeface="Times New Roman" panose="02020603050405020304" pitchFamily="18" charset="0"/>
                <a:cs typeface="Times New Roman" panose="02020603050405020304" pitchFamily="18" charset="0"/>
              </a:rPr>
              <a:t>ship </a:t>
            </a:r>
            <a:r>
              <a:rPr lang="en-GB" sz="3800" dirty="0">
                <a:latin typeface="Times New Roman" panose="02020603050405020304" pitchFamily="18" charset="0"/>
                <a:cs typeface="Times New Roman" panose="02020603050405020304" pitchFamily="18" charset="0"/>
              </a:rPr>
              <a:t>       scholarship</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 -</a:t>
            </a:r>
            <a:r>
              <a:rPr lang="en-GB" sz="3800" b="1" dirty="0" err="1">
                <a:latin typeface="Times New Roman" panose="02020603050405020304" pitchFamily="18" charset="0"/>
                <a:cs typeface="Times New Roman" panose="02020603050405020304" pitchFamily="18" charset="0"/>
              </a:rPr>
              <a:t>ence</a:t>
            </a:r>
            <a:r>
              <a:rPr lang="en-GB" sz="3800" dirty="0">
                <a:latin typeface="Times New Roman" panose="02020603050405020304" pitchFamily="18" charset="0"/>
                <a:cs typeface="Times New Roman" panose="02020603050405020304" pitchFamily="18" charset="0"/>
              </a:rPr>
              <a:t> existence                    -</a:t>
            </a:r>
            <a:r>
              <a:rPr lang="en-GB" sz="3800" b="1" dirty="0" err="1">
                <a:latin typeface="Times New Roman" panose="02020603050405020304" pitchFamily="18" charset="0"/>
                <a:cs typeface="Times New Roman" panose="02020603050405020304" pitchFamily="18" charset="0"/>
              </a:rPr>
              <a:t>tude</a:t>
            </a:r>
            <a:r>
              <a:rPr lang="en-GB" sz="3800" dirty="0">
                <a:latin typeface="Times New Roman" panose="02020603050405020304" pitchFamily="18" charset="0"/>
                <a:cs typeface="Times New Roman" panose="02020603050405020304" pitchFamily="18" charset="0"/>
              </a:rPr>
              <a:t>       multitude</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ance</a:t>
            </a:r>
            <a:r>
              <a:rPr lang="en-GB"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acceptance                 -</a:t>
            </a:r>
            <a:r>
              <a:rPr lang="en-GB" sz="3800" b="1" dirty="0">
                <a:latin typeface="Times New Roman" panose="02020603050405020304" pitchFamily="18" charset="0"/>
                <a:cs typeface="Times New Roman" panose="02020603050405020304" pitchFamily="18" charset="0"/>
              </a:rPr>
              <a:t>ism </a:t>
            </a:r>
            <a:r>
              <a:rPr lang="en-GB" sz="3800" dirty="0">
                <a:latin typeface="Times New Roman" panose="02020603050405020304" pitchFamily="18" charset="0"/>
                <a:cs typeface="Times New Roman" panose="02020603050405020304" pitchFamily="18" charset="0"/>
              </a:rPr>
              <a:t>        capitalism</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ity</a:t>
            </a:r>
            <a:r>
              <a:rPr lang="en-GB" sz="3800" dirty="0">
                <a:latin typeface="Times New Roman" panose="02020603050405020304" pitchFamily="18" charset="0"/>
                <a:cs typeface="Times New Roman" panose="02020603050405020304" pitchFamily="18" charset="0"/>
              </a:rPr>
              <a:t> creativity                         -</a:t>
            </a:r>
            <a:r>
              <a:rPr lang="en-GB" sz="3800" b="1" dirty="0" err="1">
                <a:latin typeface="Times New Roman" panose="02020603050405020304" pitchFamily="18" charset="0"/>
                <a:cs typeface="Times New Roman" panose="02020603050405020304" pitchFamily="18" charset="0"/>
              </a:rPr>
              <a:t>cracy</a:t>
            </a:r>
            <a:r>
              <a:rPr lang="en-GB" sz="3800" dirty="0">
                <a:latin typeface="Times New Roman" panose="02020603050405020304" pitchFamily="18" charset="0"/>
                <a:cs typeface="Times New Roman" panose="02020603050405020304" pitchFamily="18" charset="0"/>
              </a:rPr>
              <a:t>      democracy</a:t>
            </a:r>
            <a:endParaRPr lang="en-US" sz="3800" dirty="0">
              <a:latin typeface="Times New Roman" panose="02020603050405020304" pitchFamily="18" charset="0"/>
              <a:cs typeface="Times New Roman" panose="02020603050405020304" pitchFamily="18" charset="0"/>
            </a:endParaRPr>
          </a:p>
          <a:p>
            <a:pPr marL="0" indent="0" algn="l" rtl="0">
              <a:buNone/>
            </a:pPr>
            <a:r>
              <a:rPr lang="en-GB" sz="3800" dirty="0">
                <a:latin typeface="Times New Roman" panose="02020603050405020304" pitchFamily="18" charset="0"/>
                <a:cs typeface="Times New Roman" panose="02020603050405020304" pitchFamily="18" charset="0"/>
              </a:rPr>
              <a:t>-</a:t>
            </a:r>
            <a:r>
              <a:rPr lang="en-GB" sz="3800" b="1" dirty="0">
                <a:latin typeface="Times New Roman" panose="02020603050405020304" pitchFamily="18" charset="0"/>
                <a:cs typeface="Times New Roman" panose="02020603050405020304" pitchFamily="18" charset="0"/>
              </a:rPr>
              <a:t>hood</a:t>
            </a:r>
            <a:r>
              <a:rPr lang="en-GB" sz="3800" dirty="0">
                <a:latin typeface="Times New Roman" panose="02020603050405020304" pitchFamily="18" charset="0"/>
                <a:cs typeface="Times New Roman" panose="02020603050405020304" pitchFamily="18" charset="0"/>
              </a:rPr>
              <a:t> childhood  	                 </a:t>
            </a:r>
            <a:r>
              <a:rPr lang="en-GB" sz="3800" b="1" dirty="0">
                <a:latin typeface="Times New Roman" panose="02020603050405020304" pitchFamily="18" charset="0"/>
                <a:cs typeface="Times New Roman" panose="02020603050405020304" pitchFamily="18" charset="0"/>
              </a:rPr>
              <a:t>-logy     </a:t>
            </a:r>
            <a:r>
              <a:rPr lang="ar-SA"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biology            </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dom</a:t>
            </a:r>
            <a:r>
              <a:rPr lang="en-GB" sz="3800" dirty="0">
                <a:latin typeface="Times New Roman" panose="02020603050405020304" pitchFamily="18" charset="0"/>
                <a:cs typeface="Times New Roman" panose="02020603050405020304" pitchFamily="18" charset="0"/>
              </a:rPr>
              <a:t> wisdom                        -</a:t>
            </a:r>
            <a:r>
              <a:rPr lang="en-GB" sz="3800" b="1" dirty="0" err="1">
                <a:latin typeface="Times New Roman" panose="02020603050405020304" pitchFamily="18" charset="0"/>
                <a:cs typeface="Times New Roman" panose="02020603050405020304" pitchFamily="18" charset="0"/>
              </a:rPr>
              <a:t>nes</a:t>
            </a:r>
            <a:r>
              <a:rPr lang="en-GB" sz="3800" dirty="0">
                <a:latin typeface="Times New Roman" panose="02020603050405020304" pitchFamily="18" charset="0"/>
                <a:cs typeface="Times New Roman" panose="02020603050405020304" pitchFamily="18" charset="0"/>
              </a:rPr>
              <a:t>        happiness  </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th</a:t>
            </a:r>
            <a:r>
              <a:rPr lang="en-GB" sz="3800" dirty="0">
                <a:latin typeface="Times New Roman" panose="02020603050405020304" pitchFamily="18" charset="0"/>
                <a:cs typeface="Times New Roman" panose="02020603050405020304" pitchFamily="18" charset="0"/>
              </a:rPr>
              <a:t> health                              -</a:t>
            </a:r>
            <a:r>
              <a:rPr lang="en-GB" sz="3800" b="1" dirty="0" err="1">
                <a:latin typeface="Times New Roman" panose="02020603050405020304" pitchFamily="18" charset="0"/>
                <a:cs typeface="Times New Roman" panose="02020603050405020304" pitchFamily="18" charset="0"/>
              </a:rPr>
              <a:t>ment</a:t>
            </a:r>
            <a:r>
              <a:rPr lang="en-GB"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     experiment</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b="1" dirty="0">
                <a:solidFill>
                  <a:srgbClr val="FF0000"/>
                </a:solidFill>
                <a:latin typeface="Times New Roman" panose="02020603050405020304" pitchFamily="18" charset="0"/>
                <a:cs typeface="Times New Roman" panose="02020603050405020304" pitchFamily="18" charset="0"/>
              </a:rPr>
              <a:t>Endings for Nouns That Refer to Persons</a:t>
            </a:r>
            <a:endParaRPr lang="en-US" sz="3800" dirty="0">
              <a:solidFill>
                <a:srgbClr val="FF0000"/>
              </a:solidFill>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er</a:t>
            </a:r>
            <a:r>
              <a:rPr lang="en-GB" sz="3800" dirty="0">
                <a:latin typeface="Times New Roman" panose="02020603050405020304" pitchFamily="18" charset="0"/>
                <a:cs typeface="Times New Roman" panose="02020603050405020304" pitchFamily="18" charset="0"/>
              </a:rPr>
              <a:t>      explorer                    -</a:t>
            </a:r>
            <a:r>
              <a:rPr lang="en-GB" sz="3800" b="1" dirty="0" err="1">
                <a:latin typeface="Times New Roman" panose="02020603050405020304" pitchFamily="18" charset="0"/>
                <a:cs typeface="Times New Roman" panose="02020603050405020304" pitchFamily="18" charset="0"/>
              </a:rPr>
              <a:t>ee</a:t>
            </a:r>
            <a:r>
              <a:rPr lang="en-GB" sz="3800" dirty="0">
                <a:latin typeface="Times New Roman" panose="02020603050405020304" pitchFamily="18" charset="0"/>
                <a:cs typeface="Times New Roman" panose="02020603050405020304" pitchFamily="18" charset="0"/>
              </a:rPr>
              <a:t>      employee</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a:latin typeface="Times New Roman" panose="02020603050405020304" pitchFamily="18" charset="0"/>
                <a:cs typeface="Times New Roman" panose="02020603050405020304" pitchFamily="18" charset="0"/>
              </a:rPr>
              <a:t>or</a:t>
            </a:r>
            <a:r>
              <a:rPr lang="en-GB" sz="3800" dirty="0">
                <a:latin typeface="Times New Roman" panose="02020603050405020304" pitchFamily="18" charset="0"/>
                <a:cs typeface="Times New Roman" panose="02020603050405020304" pitchFamily="18" charset="0"/>
              </a:rPr>
              <a:t>     sailor                          -</a:t>
            </a:r>
            <a:r>
              <a:rPr lang="en-GB" sz="3800" b="1" dirty="0" err="1">
                <a:latin typeface="Times New Roman" panose="02020603050405020304" pitchFamily="18" charset="0"/>
                <a:cs typeface="Times New Roman" panose="02020603050405020304" pitchFamily="18" charset="0"/>
              </a:rPr>
              <a:t>ic</a:t>
            </a:r>
            <a:r>
              <a:rPr lang="en-GB" sz="3800" dirty="0">
                <a:latin typeface="Times New Roman" panose="02020603050405020304" pitchFamily="18" charset="0"/>
                <a:cs typeface="Times New Roman" panose="02020603050405020304" pitchFamily="18" charset="0"/>
              </a:rPr>
              <a:t>     comic   </a:t>
            </a:r>
            <a:endParaRPr lang="en-US" sz="3800" dirty="0">
              <a:latin typeface="Times New Roman" panose="02020603050405020304" pitchFamily="18" charset="0"/>
              <a:cs typeface="Times New Roman" panose="02020603050405020304" pitchFamily="18" charset="0"/>
            </a:endParaRPr>
          </a:p>
          <a:p>
            <a:pPr marL="0" indent="0" algn="l">
              <a:buNone/>
            </a:pP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ist</a:t>
            </a:r>
            <a:r>
              <a:rPr lang="en-GB" sz="3800" dirty="0">
                <a:latin typeface="Times New Roman" panose="02020603050405020304" pitchFamily="18" charset="0"/>
                <a:cs typeface="Times New Roman" panose="02020603050405020304" pitchFamily="18" charset="0"/>
              </a:rPr>
              <a:t>    psychologist              </a:t>
            </a:r>
            <a:r>
              <a:rPr lang="en-GB" sz="3800" b="1"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ian</a:t>
            </a:r>
            <a:r>
              <a:rPr lang="en-GB"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technician</a:t>
            </a:r>
            <a:endParaRPr lang="ar-SA" sz="3800" dirty="0">
              <a:latin typeface="Times New Roman" panose="02020603050405020304" pitchFamily="18" charset="0"/>
              <a:cs typeface="Times New Roman" panose="02020603050405020304" pitchFamily="18" charset="0"/>
            </a:endParaRPr>
          </a:p>
          <a:p>
            <a:pPr marL="0" indent="0" algn="l">
              <a:buNone/>
            </a:pPr>
            <a:r>
              <a:rPr lang="ar-SA" sz="3800"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a:t>
            </a:r>
            <a:r>
              <a:rPr lang="en-GB" sz="3800" b="1" dirty="0" err="1">
                <a:latin typeface="Times New Roman" panose="02020603050405020304" pitchFamily="18" charset="0"/>
                <a:cs typeface="Times New Roman" panose="02020603050405020304" pitchFamily="18" charset="0"/>
              </a:rPr>
              <a:t>ent</a:t>
            </a:r>
            <a:r>
              <a:rPr lang="en-GB" sz="3800" dirty="0">
                <a:latin typeface="Times New Roman" panose="02020603050405020304" pitchFamily="18" charset="0"/>
                <a:cs typeface="Times New Roman" panose="02020603050405020304" pitchFamily="18" charset="0"/>
              </a:rPr>
              <a:t>      student                   </a:t>
            </a:r>
            <a:r>
              <a:rPr lang="en-GB" sz="3800" b="1" dirty="0">
                <a:latin typeface="Times New Roman" panose="02020603050405020304" pitchFamily="18" charset="0"/>
                <a:cs typeface="Times New Roman" panose="02020603050405020304" pitchFamily="18" charset="0"/>
              </a:rPr>
              <a:t>-ant         </a:t>
            </a:r>
            <a:r>
              <a:rPr lang="en-GB" sz="3800" dirty="0">
                <a:latin typeface="Times New Roman" panose="02020603050405020304" pitchFamily="18" charset="0"/>
                <a:cs typeface="Times New Roman" panose="02020603050405020304" pitchFamily="18" charset="0"/>
              </a:rPr>
              <a:t>attendant   </a:t>
            </a:r>
          </a:p>
          <a:p>
            <a:pPr marL="0" indent="0" algn="l">
              <a:buNone/>
            </a:pPr>
            <a:r>
              <a:rPr lang="en-GB" sz="3800" b="1" dirty="0">
                <a:solidFill>
                  <a:srgbClr val="FF0000"/>
                </a:solidFill>
                <a:latin typeface="Times New Roman" panose="02020603050405020304" pitchFamily="18" charset="0"/>
                <a:cs typeface="Times New Roman" panose="02020603050405020304" pitchFamily="18" charset="0"/>
              </a:rPr>
              <a:t>Common Adverb ending</a:t>
            </a:r>
            <a:endParaRPr lang="en-US" sz="3800" dirty="0">
              <a:solidFill>
                <a:srgbClr val="FF0000"/>
              </a:solidFill>
              <a:latin typeface="Times New Roman" panose="02020603050405020304" pitchFamily="18" charset="0"/>
              <a:cs typeface="Times New Roman" panose="02020603050405020304" pitchFamily="18" charset="0"/>
            </a:endParaRPr>
          </a:p>
          <a:p>
            <a:pPr marL="0" indent="0" algn="l">
              <a:buNone/>
            </a:pPr>
            <a:r>
              <a:rPr lang="en-GB" sz="3800" b="1" dirty="0">
                <a:latin typeface="Times New Roman" panose="02020603050405020304" pitchFamily="18" charset="0"/>
                <a:cs typeface="Times New Roman" panose="02020603050405020304" pitchFamily="18" charset="0"/>
              </a:rPr>
              <a:t> -</a:t>
            </a:r>
            <a:r>
              <a:rPr lang="en-GB" sz="3800" b="1" dirty="0" err="1">
                <a:latin typeface="Times New Roman" panose="02020603050405020304" pitchFamily="18" charset="0"/>
                <a:cs typeface="Times New Roman" panose="02020603050405020304" pitchFamily="18" charset="0"/>
              </a:rPr>
              <a:t>ly</a:t>
            </a:r>
            <a:r>
              <a:rPr lang="en-GB" sz="3800" b="1"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    quickly         </a:t>
            </a:r>
            <a:r>
              <a:rPr lang="ar-SA" sz="3800" dirty="0">
                <a:latin typeface="Times New Roman" panose="02020603050405020304" pitchFamily="18" charset="0"/>
                <a:cs typeface="Times New Roman" panose="02020603050405020304" pitchFamily="18" charset="0"/>
              </a:rPr>
              <a:t>         </a:t>
            </a:r>
            <a:r>
              <a:rPr lang="en-GB" sz="3800" dirty="0">
                <a:latin typeface="Times New Roman" panose="02020603050405020304" pitchFamily="18" charset="0"/>
                <a:cs typeface="Times New Roman" panose="02020603050405020304" pitchFamily="18" charset="0"/>
              </a:rPr>
              <a:t> -</a:t>
            </a:r>
            <a:r>
              <a:rPr lang="en-GB" sz="3800" b="1" dirty="0">
                <a:latin typeface="Times New Roman" panose="02020603050405020304" pitchFamily="18" charset="0"/>
                <a:cs typeface="Times New Roman" panose="02020603050405020304" pitchFamily="18" charset="0"/>
              </a:rPr>
              <a:t>ally</a:t>
            </a:r>
            <a:r>
              <a:rPr lang="en-GB" sz="3800" dirty="0">
                <a:latin typeface="Times New Roman" panose="02020603050405020304" pitchFamily="18" charset="0"/>
                <a:cs typeface="Times New Roman" panose="02020603050405020304" pitchFamily="18" charset="0"/>
              </a:rPr>
              <a:t>      historically</a:t>
            </a:r>
            <a:endParaRPr lang="en-US" sz="3800" dirty="0">
              <a:latin typeface="Times New Roman" panose="02020603050405020304" pitchFamily="18" charset="0"/>
              <a:cs typeface="Times New Roman" panose="02020603050405020304" pitchFamily="18" charset="0"/>
            </a:endParaRPr>
          </a:p>
          <a:p>
            <a:pPr marL="0" indent="0" algn="l">
              <a:buNone/>
            </a:pPr>
            <a:endParaRPr lang="en-US" dirty="0"/>
          </a:p>
        </p:txBody>
      </p:sp>
    </p:spTree>
    <p:extLst>
      <p:ext uri="{BB962C8B-B14F-4D97-AF65-F5344CB8AC3E}">
        <p14:creationId xmlns:p14="http://schemas.microsoft.com/office/powerpoint/2010/main" val="2554028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a:solidFill>
            <a:schemeClr val="bg1">
              <a:lumMod val="95000"/>
            </a:schemeClr>
          </a:solidFill>
        </p:spPr>
        <p:txBody>
          <a:bodyPr>
            <a:normAutofit fontScale="70000" lnSpcReduction="20000"/>
          </a:bodyPr>
          <a:lstStyle/>
          <a:p>
            <a:pPr marL="0" indent="0" algn="l">
              <a:buNone/>
            </a:pPr>
            <a:r>
              <a:rPr lang="en-GB" b="1" dirty="0"/>
              <a:t> </a:t>
            </a:r>
            <a:endParaRPr lang="en-US" dirty="0"/>
          </a:p>
          <a:p>
            <a:pPr marL="0" indent="0" algn="l">
              <a:buNone/>
            </a:pPr>
            <a:r>
              <a:rPr lang="en-GB" sz="2900" b="1" dirty="0">
                <a:solidFill>
                  <a:srgbClr val="FF0000"/>
                </a:solidFill>
                <a:latin typeface="Times New Roman" panose="02020603050405020304" pitchFamily="18" charset="0"/>
                <a:cs typeface="Times New Roman" panose="02020603050405020304" pitchFamily="18" charset="0"/>
              </a:rPr>
              <a:t>A) Adjective/ Adverb Errors (See page 97)</a:t>
            </a:r>
            <a:endParaRPr lang="en-US" sz="2900" b="1" dirty="0">
              <a:solidFill>
                <a:srgbClr val="FF0000"/>
              </a:solidFill>
              <a:latin typeface="Times New Roman" panose="02020603050405020304" pitchFamily="18" charset="0"/>
              <a:cs typeface="Times New Roman" panose="02020603050405020304" pitchFamily="18" charset="0"/>
            </a:endParaRPr>
          </a:p>
          <a:p>
            <a:pPr algn="l" rtl="0">
              <a:buFont typeface="Wingdings" pitchFamily="2" charset="2"/>
              <a:buChar char="q"/>
            </a:pPr>
            <a:r>
              <a:rPr lang="en-GB" sz="2900" b="1" dirty="0">
                <a:latin typeface="Times New Roman" panose="02020603050405020304" pitchFamily="18" charset="0"/>
                <a:cs typeface="Times New Roman" panose="02020603050405020304" pitchFamily="18" charset="0"/>
              </a:rPr>
              <a:t>Adjectives modify nouns, noun phrases, and pronouns</a:t>
            </a:r>
            <a:r>
              <a:rPr lang="en-GB" sz="2900" dirty="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marL="0" lvl="0" indent="0" algn="l">
              <a:buNone/>
            </a:pPr>
            <a:r>
              <a:rPr lang="en-GB" sz="2900" dirty="0">
                <a:latin typeface="Times New Roman" panose="02020603050405020304" pitchFamily="18" charset="0"/>
                <a:cs typeface="Times New Roman" panose="02020603050405020304" pitchFamily="18" charset="0"/>
              </a:rPr>
              <a:t>Adjectives often come before nouns.</a:t>
            </a:r>
            <a:endParaRPr lang="en-US" sz="2900" dirty="0">
              <a:latin typeface="Times New Roman" panose="02020603050405020304" pitchFamily="18" charset="0"/>
              <a:cs typeface="Times New Roman" panose="02020603050405020304" pitchFamily="18" charset="0"/>
            </a:endParaRPr>
          </a:p>
          <a:p>
            <a:pPr marL="0" indent="0" algn="l">
              <a:buNone/>
            </a:pPr>
            <a:r>
              <a:rPr lang="en-GB" sz="2900" b="1" dirty="0">
                <a:latin typeface="Times New Roman" panose="02020603050405020304" pitchFamily="18" charset="0"/>
                <a:cs typeface="Times New Roman" panose="02020603050405020304" pitchFamily="18" charset="0"/>
              </a:rPr>
              <a:t>Adjectives also follow the verb </a:t>
            </a:r>
            <a:r>
              <a:rPr lang="en-GB" sz="2900" b="1" i="1" dirty="0">
                <a:latin typeface="Times New Roman" panose="02020603050405020304" pitchFamily="18" charset="0"/>
                <a:cs typeface="Times New Roman" panose="02020603050405020304" pitchFamily="18" charset="0"/>
              </a:rPr>
              <a:t>to be</a:t>
            </a:r>
            <a:r>
              <a:rPr lang="en-GB" sz="2900" b="1" dirty="0">
                <a:latin typeface="Times New Roman" panose="02020603050405020304" pitchFamily="18" charset="0"/>
                <a:cs typeface="Times New Roman" panose="02020603050405020304" pitchFamily="18" charset="0"/>
              </a:rPr>
              <a:t> and other linking verbs</a:t>
            </a:r>
            <a:r>
              <a:rPr lang="en-GB" sz="2900" dirty="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lvl="0" algn="l" rtl="0">
              <a:buFont typeface="Wingdings" pitchFamily="2" charset="2"/>
              <a:buChar char="q"/>
            </a:pPr>
            <a:r>
              <a:rPr lang="en-GB" sz="2900" b="1" dirty="0">
                <a:latin typeface="Times New Roman" panose="02020603050405020304" pitchFamily="18" charset="0"/>
                <a:cs typeface="Times New Roman" panose="02020603050405020304" pitchFamily="18" charset="0"/>
              </a:rPr>
              <a:t>Adverbs may modify verbs, participles, adjectives, prepositions, adverb clause markers, and other </a:t>
            </a:r>
            <a:r>
              <a:rPr lang="en-GB" sz="2900" dirty="0">
                <a:latin typeface="Times New Roman" panose="02020603050405020304" pitchFamily="18" charset="0"/>
                <a:cs typeface="Times New Roman" panose="02020603050405020304" pitchFamily="18" charset="0"/>
              </a:rPr>
              <a:t>adverbs. </a:t>
            </a:r>
            <a:r>
              <a:rPr lang="en-GB" sz="2900" dirty="0">
                <a:solidFill>
                  <a:srgbClr val="C00000"/>
                </a:solidFill>
                <a:latin typeface="Times New Roman" panose="02020603050405020304" pitchFamily="18" charset="0"/>
                <a:cs typeface="Times New Roman" panose="02020603050405020304" pitchFamily="18" charset="0"/>
              </a:rPr>
              <a:t>(See page 97-98)</a:t>
            </a:r>
          </a:p>
          <a:p>
            <a:pPr lvl="0" algn="l" rtl="0">
              <a:buFont typeface="Wingdings" pitchFamily="2" charset="2"/>
              <a:buChar char="q"/>
            </a:pPr>
            <a:r>
              <a:rPr lang="en-GB" sz="2900" b="1" dirty="0">
                <a:solidFill>
                  <a:prstClr val="black"/>
                </a:solidFill>
                <a:latin typeface="Times New Roman" panose="02020603050405020304" pitchFamily="18" charset="0"/>
                <a:cs typeface="Times New Roman" panose="02020603050405020304" pitchFamily="18" charset="0"/>
              </a:rPr>
              <a:t>Sometimes adverbs are used at the beginning of sentences, often followed by a comma. These adverbs sometimes modify the entire sentence rather than one word in the sentence</a:t>
            </a:r>
            <a:r>
              <a:rPr lang="en-GB" sz="2900" dirty="0">
                <a:solidFill>
                  <a:prstClr val="black"/>
                </a:solidFill>
                <a:latin typeface="Times New Roman" panose="02020603050405020304" pitchFamily="18" charset="0"/>
                <a:cs typeface="Times New Roman" panose="02020603050405020304" pitchFamily="18" charset="0"/>
              </a:rPr>
              <a:t>.</a:t>
            </a:r>
            <a:endParaRPr lang="en-US" sz="2900" dirty="0">
              <a:solidFill>
                <a:prstClr val="black"/>
              </a:solidFill>
              <a:latin typeface="Times New Roman" panose="02020603050405020304" pitchFamily="18" charset="0"/>
              <a:cs typeface="Times New Roman" panose="02020603050405020304" pitchFamily="18" charset="0"/>
            </a:endParaRPr>
          </a:p>
          <a:p>
            <a:pPr lvl="0" algn="l" rtl="0">
              <a:buFont typeface="Wingdings" pitchFamily="2" charset="2"/>
              <a:buChar char="q"/>
            </a:pPr>
            <a:r>
              <a:rPr lang="en-GB" sz="2900" b="1" dirty="0">
                <a:solidFill>
                  <a:prstClr val="black"/>
                </a:solidFill>
                <a:latin typeface="Times New Roman" panose="02020603050405020304" pitchFamily="18" charset="0"/>
                <a:cs typeface="Times New Roman" panose="02020603050405020304" pitchFamily="18" charset="0"/>
              </a:rPr>
              <a:t>Most adverbs tested in this section are adverbs of manner. They are formed by adding the suffix</a:t>
            </a:r>
            <a:r>
              <a:rPr lang="en-GB" sz="2900" b="1" i="1" dirty="0">
                <a:solidFill>
                  <a:prstClr val="black"/>
                </a:solidFill>
                <a:latin typeface="Times New Roman" panose="02020603050405020304" pitchFamily="18" charset="0"/>
                <a:cs typeface="Times New Roman" panose="02020603050405020304" pitchFamily="18" charset="0"/>
              </a:rPr>
              <a:t> -</a:t>
            </a:r>
            <a:r>
              <a:rPr lang="en-GB" sz="2900" b="1" i="1" dirty="0" err="1">
                <a:solidFill>
                  <a:prstClr val="black"/>
                </a:solidFill>
                <a:latin typeface="Times New Roman" panose="02020603050405020304" pitchFamily="18" charset="0"/>
                <a:cs typeface="Times New Roman" panose="02020603050405020304" pitchFamily="18" charset="0"/>
              </a:rPr>
              <a:t>ly</a:t>
            </a:r>
            <a:r>
              <a:rPr lang="en-GB" sz="2900" b="1" i="1" dirty="0">
                <a:solidFill>
                  <a:prstClr val="black"/>
                </a:solidFill>
                <a:latin typeface="Times New Roman" panose="02020603050405020304" pitchFamily="18" charset="0"/>
                <a:cs typeface="Times New Roman" panose="02020603050405020304" pitchFamily="18" charset="0"/>
              </a:rPr>
              <a:t> </a:t>
            </a:r>
            <a:r>
              <a:rPr lang="en-GB" sz="2900" b="1" dirty="0">
                <a:solidFill>
                  <a:prstClr val="black"/>
                </a:solidFill>
                <a:latin typeface="Times New Roman" panose="02020603050405020304" pitchFamily="18" charset="0"/>
                <a:cs typeface="Times New Roman" panose="02020603050405020304" pitchFamily="18" charset="0"/>
              </a:rPr>
              <a:t>or </a:t>
            </a:r>
            <a:r>
              <a:rPr lang="en-GB" sz="2900" b="1" i="1" dirty="0">
                <a:solidFill>
                  <a:prstClr val="black"/>
                </a:solidFill>
                <a:latin typeface="Times New Roman" panose="02020603050405020304" pitchFamily="18" charset="0"/>
                <a:cs typeface="Times New Roman" panose="02020603050405020304" pitchFamily="18" charset="0"/>
              </a:rPr>
              <a:t>-ally</a:t>
            </a:r>
            <a:r>
              <a:rPr lang="en-GB" sz="2900" b="1" dirty="0">
                <a:solidFill>
                  <a:prstClr val="black"/>
                </a:solidFill>
                <a:latin typeface="Times New Roman" panose="02020603050405020304" pitchFamily="18" charset="0"/>
                <a:cs typeface="Times New Roman" panose="02020603050405020304" pitchFamily="18" charset="0"/>
              </a:rPr>
              <a:t> to an adjective.</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dirty="0">
                <a:solidFill>
                  <a:prstClr val="black"/>
                </a:solidFill>
                <a:latin typeface="Times New Roman" panose="02020603050405020304" pitchFamily="18" charset="0"/>
                <a:cs typeface="Times New Roman" panose="02020603050405020304" pitchFamily="18" charset="0"/>
              </a:rPr>
              <a:t>  Quick              quickly            comic          comically</a:t>
            </a:r>
            <a:endParaRPr lang="en-US" sz="29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dirty="0">
                <a:solidFill>
                  <a:prstClr val="black"/>
                </a:solidFill>
                <a:latin typeface="Times New Roman" panose="02020603050405020304" pitchFamily="18" charset="0"/>
                <a:cs typeface="Times New Roman" panose="02020603050405020304" pitchFamily="18" charset="0"/>
              </a:rPr>
              <a:t> </a:t>
            </a:r>
            <a:r>
              <a:rPr lang="en-GB" sz="2900" b="1" dirty="0">
                <a:solidFill>
                  <a:prstClr val="black"/>
                </a:solidFill>
                <a:latin typeface="Times New Roman" panose="02020603050405020304" pitchFamily="18" charset="0"/>
                <a:cs typeface="Times New Roman" panose="02020603050405020304" pitchFamily="18" charset="0"/>
              </a:rPr>
              <a:t>Adverbs of manner answer the question How?</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dirty="0">
                <a:solidFill>
                  <a:prstClr val="black"/>
                </a:solidFill>
                <a:latin typeface="Times New Roman" panose="02020603050405020304" pitchFamily="18" charset="0"/>
                <a:cs typeface="Times New Roman" panose="02020603050405020304" pitchFamily="18" charset="0"/>
              </a:rPr>
              <a:t>       She treated her employees </a:t>
            </a:r>
            <a:r>
              <a:rPr lang="en-GB" sz="2900" i="1" dirty="0">
                <a:solidFill>
                  <a:prstClr val="black"/>
                </a:solidFill>
                <a:latin typeface="Times New Roman" panose="02020603050405020304" pitchFamily="18" charset="0"/>
                <a:cs typeface="Times New Roman" panose="02020603050405020304" pitchFamily="18" charset="0"/>
              </a:rPr>
              <a:t>honestly.</a:t>
            </a:r>
            <a:endParaRPr lang="en-US" sz="2900" dirty="0">
              <a:solidFill>
                <a:prstClr val="black"/>
              </a:solidFill>
              <a:latin typeface="Times New Roman" panose="02020603050405020304" pitchFamily="18" charset="0"/>
              <a:cs typeface="Times New Roman" panose="02020603050405020304" pitchFamily="18" charset="0"/>
            </a:endParaRPr>
          </a:p>
          <a:p>
            <a:pPr lvl="0" algn="l" rtl="0">
              <a:buFont typeface="Wingdings" pitchFamily="2" charset="2"/>
              <a:buChar char="q"/>
            </a:pPr>
            <a:r>
              <a:rPr lang="en-GB" sz="2900" b="1" dirty="0">
                <a:solidFill>
                  <a:prstClr val="black"/>
                </a:solidFill>
                <a:latin typeface="Times New Roman" panose="02020603050405020304" pitchFamily="18" charset="0"/>
                <a:cs typeface="Times New Roman" panose="02020603050405020304" pitchFamily="18" charset="0"/>
              </a:rPr>
              <a:t>A few adverbs (fast, hard, high, for example) have the same form as adjectives</a:t>
            </a:r>
            <a:r>
              <a:rPr lang="en-GB" sz="2900" dirty="0">
                <a:solidFill>
                  <a:prstClr val="black"/>
                </a:solidFill>
                <a:latin typeface="Times New Roman" panose="02020603050405020304" pitchFamily="18" charset="0"/>
                <a:cs typeface="Times New Roman" panose="02020603050405020304" pitchFamily="18" charset="0"/>
              </a:rPr>
              <a:t>.</a:t>
            </a:r>
            <a:endParaRPr lang="en-US" sz="29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    He bought a </a:t>
            </a:r>
            <a:r>
              <a:rPr lang="en-GB" sz="2600" i="1" dirty="0">
                <a:solidFill>
                  <a:prstClr val="black"/>
                </a:solidFill>
                <a:latin typeface="Times New Roman" panose="02020603050405020304" pitchFamily="18" charset="0"/>
                <a:cs typeface="Times New Roman" panose="02020603050405020304" pitchFamily="18" charset="0"/>
              </a:rPr>
              <a:t>fast</a:t>
            </a:r>
            <a:r>
              <a:rPr lang="en-GB" sz="2600" dirty="0">
                <a:solidFill>
                  <a:prstClr val="black"/>
                </a:solidFill>
                <a:latin typeface="Times New Roman" panose="02020603050405020304" pitchFamily="18" charset="0"/>
                <a:cs typeface="Times New Roman" panose="02020603050405020304" pitchFamily="18" charset="0"/>
              </a:rPr>
              <a:t> car. (adjective)</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    He was driving so </a:t>
            </a:r>
            <a:r>
              <a:rPr lang="en-GB" sz="2600" i="1" dirty="0">
                <a:solidFill>
                  <a:prstClr val="black"/>
                </a:solidFill>
                <a:latin typeface="Times New Roman" panose="02020603050405020304" pitchFamily="18" charset="0"/>
                <a:cs typeface="Times New Roman" panose="02020603050405020304" pitchFamily="18" charset="0"/>
              </a:rPr>
              <a:t>fast</a:t>
            </a:r>
            <a:r>
              <a:rPr lang="en-GB" sz="2600" dirty="0">
                <a:solidFill>
                  <a:prstClr val="black"/>
                </a:solidFill>
                <a:latin typeface="Times New Roman" panose="02020603050405020304" pitchFamily="18" charset="0"/>
                <a:cs typeface="Times New Roman" panose="02020603050405020304" pitchFamily="18" charset="0"/>
              </a:rPr>
              <a:t> that he got a speeding ticket.    (adverb)</a:t>
            </a:r>
          </a:p>
          <a:p>
            <a:pPr marL="0" lvl="0" indent="0" algn="l" rtl="0">
              <a:buNone/>
            </a:pPr>
            <a:r>
              <a:rPr lang="en-GB" sz="2600" b="1" i="1" dirty="0">
                <a:solidFill>
                  <a:prstClr val="black"/>
                </a:solidFill>
                <a:latin typeface="Times New Roman" panose="02020603050405020304" pitchFamily="18" charset="0"/>
                <a:cs typeface="Times New Roman" panose="02020603050405020304" pitchFamily="18" charset="0"/>
              </a:rPr>
              <a:t>Well</a:t>
            </a:r>
            <a:r>
              <a:rPr lang="en-GB" sz="2600" b="1" dirty="0">
                <a:solidFill>
                  <a:prstClr val="black"/>
                </a:solidFill>
                <a:latin typeface="Times New Roman" panose="02020603050405020304" pitchFamily="18" charset="0"/>
                <a:cs typeface="Times New Roman" panose="02020603050405020304" pitchFamily="18" charset="0"/>
              </a:rPr>
              <a:t> is the irregular adverb form of the adjective </a:t>
            </a:r>
            <a:r>
              <a:rPr lang="en-GB" sz="2600" b="1" i="1" dirty="0">
                <a:solidFill>
                  <a:prstClr val="black"/>
                </a:solidFill>
                <a:latin typeface="Times New Roman" panose="02020603050405020304" pitchFamily="18" charset="0"/>
                <a:cs typeface="Times New Roman" panose="02020603050405020304" pitchFamily="18" charset="0"/>
              </a:rPr>
              <a:t>good</a:t>
            </a:r>
            <a:r>
              <a:rPr lang="en-GB" sz="2600" dirty="0">
                <a:solidFill>
                  <a:prstClr val="black"/>
                </a:solidFill>
                <a:latin typeface="Times New Roman" panose="02020603050405020304" pitchFamily="18" charset="0"/>
                <a:cs typeface="Times New Roman" panose="02020603050405020304" pitchFamily="18" charset="0"/>
              </a:rPr>
              <a:t>. </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                         Juan is an exceptionally </a:t>
            </a:r>
            <a:r>
              <a:rPr lang="en-GB" sz="2600" i="1" dirty="0">
                <a:solidFill>
                  <a:prstClr val="black"/>
                </a:solidFill>
                <a:latin typeface="Times New Roman" panose="02020603050405020304" pitchFamily="18" charset="0"/>
                <a:cs typeface="Times New Roman" panose="02020603050405020304" pitchFamily="18" charset="0"/>
              </a:rPr>
              <a:t>good</a:t>
            </a:r>
            <a:r>
              <a:rPr lang="en-GB" sz="2600" dirty="0">
                <a:solidFill>
                  <a:prstClr val="black"/>
                </a:solidFill>
                <a:latin typeface="Times New Roman" panose="02020603050405020304" pitchFamily="18" charset="0"/>
                <a:cs typeface="Times New Roman" panose="02020603050405020304" pitchFamily="18" charset="0"/>
              </a:rPr>
              <a:t> student.</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                          He did very </a:t>
            </a:r>
            <a:r>
              <a:rPr lang="en-GB" sz="2600" i="1" dirty="0">
                <a:solidFill>
                  <a:prstClr val="black"/>
                </a:solidFill>
                <a:latin typeface="Times New Roman" panose="02020603050405020304" pitchFamily="18" charset="0"/>
                <a:cs typeface="Times New Roman" panose="02020603050405020304" pitchFamily="18" charset="0"/>
              </a:rPr>
              <a:t>well</a:t>
            </a:r>
            <a:r>
              <a:rPr lang="en-GB" sz="2600" dirty="0">
                <a:solidFill>
                  <a:prstClr val="black"/>
                </a:solidFill>
                <a:latin typeface="Times New Roman" panose="02020603050405020304" pitchFamily="18" charset="0"/>
                <a:cs typeface="Times New Roman" panose="02020603050405020304" pitchFamily="18" charset="0"/>
              </a:rPr>
              <a:t> on the last test.</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endParaRPr lang="en-US" sz="2600" dirty="0">
              <a:solidFill>
                <a:prstClr val="black"/>
              </a:solidFill>
              <a:latin typeface="Times New Roman" panose="02020603050405020304" pitchFamily="18" charset="0"/>
              <a:cs typeface="Times New Roman" panose="02020603050405020304" pitchFamily="18" charset="0"/>
            </a:endParaRPr>
          </a:p>
          <a:p>
            <a:pPr lvl="0" algn="l" rtl="0">
              <a:buFont typeface="Wingdings" pitchFamily="2" charset="2"/>
              <a:buChar char="q"/>
            </a:pPr>
            <a:endParaRPr lang="en-US" sz="2200" dirty="0">
              <a:solidFill>
                <a:srgbClr val="C00000"/>
              </a:solidFill>
              <a:latin typeface="Times New Roman" panose="02020603050405020304" pitchFamily="18" charset="0"/>
              <a:cs typeface="Times New Roman" panose="02020603050405020304" pitchFamily="18" charset="0"/>
            </a:endParaRPr>
          </a:p>
          <a:p>
            <a:pPr marL="0" indent="0" algn="l" rtl="0">
              <a:buNone/>
            </a:pPr>
            <a:endParaRPr lang="ar-EG" sz="7200" dirty="0">
              <a:cs typeface="+mj-cs"/>
            </a:endParaRPr>
          </a:p>
        </p:txBody>
      </p:sp>
    </p:spTree>
    <p:extLst>
      <p:ext uri="{BB962C8B-B14F-4D97-AF65-F5344CB8AC3E}">
        <p14:creationId xmlns:p14="http://schemas.microsoft.com/office/powerpoint/2010/main" val="1119456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a:solidFill>
            <a:schemeClr val="bg1">
              <a:lumMod val="95000"/>
            </a:schemeClr>
          </a:solidFill>
        </p:spPr>
        <p:txBody>
          <a:bodyPr>
            <a:normAutofit fontScale="25000" lnSpcReduction="20000"/>
          </a:bodyPr>
          <a:lstStyle/>
          <a:p>
            <a:pPr lvl="0" algn="l" rtl="0">
              <a:buFont typeface="Wingdings" pitchFamily="2" charset="2"/>
              <a:buChar char="q"/>
            </a:pPr>
            <a:r>
              <a:rPr lang="en-GB" sz="6400" b="1" dirty="0">
                <a:solidFill>
                  <a:prstClr val="black"/>
                </a:solidFill>
              </a:rPr>
              <a:t>Some adjectives also end in </a:t>
            </a:r>
            <a:r>
              <a:rPr lang="en-GB" sz="6400" b="1" i="1" dirty="0">
                <a:solidFill>
                  <a:prstClr val="black"/>
                </a:solidFill>
              </a:rPr>
              <a:t>-</a:t>
            </a:r>
            <a:r>
              <a:rPr lang="en-GB" sz="6400" b="1" i="1" dirty="0" err="1">
                <a:solidFill>
                  <a:prstClr val="black"/>
                </a:solidFill>
              </a:rPr>
              <a:t>ly</a:t>
            </a:r>
            <a:r>
              <a:rPr lang="en-GB" sz="6400" b="1" dirty="0">
                <a:solidFill>
                  <a:prstClr val="black"/>
                </a:solidFill>
              </a:rPr>
              <a:t>: </a:t>
            </a:r>
            <a:r>
              <a:rPr lang="en-GB" sz="6400" b="1" i="1" dirty="0">
                <a:solidFill>
                  <a:prstClr val="black"/>
                </a:solidFill>
              </a:rPr>
              <a:t>friendly, yearly, costly</a:t>
            </a:r>
            <a:r>
              <a:rPr lang="en-GB" sz="6400" b="1" dirty="0">
                <a:solidFill>
                  <a:prstClr val="black"/>
                </a:solidFill>
              </a:rPr>
              <a:t>, and </a:t>
            </a:r>
            <a:r>
              <a:rPr lang="en-GB" sz="6400" b="1" i="1" dirty="0">
                <a:solidFill>
                  <a:prstClr val="black"/>
                </a:solidFill>
              </a:rPr>
              <a:t>lively</a:t>
            </a:r>
            <a:r>
              <a:rPr lang="en-GB" sz="6400" b="1" i="1" dirty="0">
                <a:solidFill>
                  <a:srgbClr val="C00000"/>
                </a:solidFill>
              </a:rPr>
              <a:t>,</a:t>
            </a:r>
            <a:r>
              <a:rPr lang="en-GB" sz="6400" b="1" dirty="0">
                <a:solidFill>
                  <a:srgbClr val="C00000"/>
                </a:solidFill>
              </a:rPr>
              <a:t>  (See page 99)</a:t>
            </a:r>
            <a:r>
              <a:rPr lang="en-GB" sz="6400" dirty="0">
                <a:solidFill>
                  <a:srgbClr val="C00000"/>
                </a:solidFill>
              </a:rPr>
              <a:t>.</a:t>
            </a:r>
            <a:endParaRPr lang="en-US" sz="6400" dirty="0">
              <a:solidFill>
                <a:srgbClr val="C00000"/>
              </a:solidFill>
            </a:endParaRPr>
          </a:p>
          <a:p>
            <a:pPr marL="0" lvl="0" indent="0" algn="l" rtl="0">
              <a:buNone/>
            </a:pPr>
            <a:r>
              <a:rPr lang="en-GB" sz="6400" dirty="0">
                <a:solidFill>
                  <a:prstClr val="black"/>
                </a:solidFill>
                <a:latin typeface="Times New Roman" panose="02020603050405020304" pitchFamily="18" charset="0"/>
                <a:cs typeface="Times New Roman" panose="02020603050405020304" pitchFamily="18" charset="0"/>
              </a:rPr>
              <a:t>    </a:t>
            </a:r>
            <a:r>
              <a:rPr lang="en-GB" sz="6400" b="1" dirty="0">
                <a:solidFill>
                  <a:prstClr val="black"/>
                </a:solidFill>
                <a:latin typeface="Times New Roman" panose="02020603050405020304" pitchFamily="18" charset="0"/>
                <a:cs typeface="Times New Roman" panose="02020603050405020304" pitchFamily="18" charset="0"/>
              </a:rPr>
              <a:t>B) Incorrect Forms of Words Connected with Certain Fields</a:t>
            </a:r>
            <a:endParaRPr lang="en-US" sz="6400" dirty="0">
              <a:solidFill>
                <a:prstClr val="black"/>
              </a:solidFill>
              <a:latin typeface="Times New Roman" panose="02020603050405020304" pitchFamily="18" charset="0"/>
              <a:cs typeface="Times New Roman" panose="02020603050405020304" pitchFamily="18" charset="0"/>
            </a:endParaRPr>
          </a:p>
          <a:p>
            <a:pPr marL="0" lvl="0" indent="0" algn="just" rtl="0">
              <a:buNone/>
            </a:pPr>
            <a:r>
              <a:rPr lang="en-GB" sz="6400" dirty="0">
                <a:solidFill>
                  <a:prstClr val="black"/>
                </a:solidFill>
                <a:latin typeface="Times New Roman" panose="02020603050405020304" pitchFamily="18" charset="0"/>
                <a:cs typeface="Times New Roman" panose="02020603050405020304" pitchFamily="18" charset="0"/>
              </a:rPr>
              <a:t>This error involves a confusion between the names of fields (biology, for example) and the name of a person who practices in that field (biologist), or between one of those terms and the adjective that describes the field (biological).</a:t>
            </a:r>
            <a:endParaRPr lang="en-US" sz="6400" dirty="0">
              <a:solidFill>
                <a:prstClr val="black"/>
              </a:solidFill>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7200" b="1" dirty="0">
                <a:solidFill>
                  <a:srgbClr val="FF0000"/>
                </a:solidFill>
                <a:latin typeface="Times New Roman" panose="02020603050405020304" pitchFamily="18" charset="0"/>
                <a:cs typeface="+mj-cs"/>
              </a:rPr>
              <a:t>Sample Item</a:t>
            </a:r>
            <a:endParaRPr lang="en-US" sz="7200" dirty="0">
              <a:solidFill>
                <a:srgbClr val="FF0000"/>
              </a:solidFill>
              <a:latin typeface="Times New Roman" panose="02020603050405020304" pitchFamily="18" charset="0"/>
              <a:cs typeface="+mj-cs"/>
            </a:endParaRPr>
          </a:p>
          <a:p>
            <a:pPr marL="0" indent="0" algn="just" rtl="0">
              <a:lnSpc>
                <a:spcPct val="120000"/>
              </a:lnSpc>
              <a:spcBef>
                <a:spcPts val="0"/>
              </a:spcBef>
              <a:buNone/>
            </a:pPr>
            <a:r>
              <a:rPr lang="en-GB" sz="7200" dirty="0">
                <a:latin typeface="Times New Roman" panose="02020603050405020304" pitchFamily="18" charset="0"/>
                <a:cs typeface="+mj-cs"/>
              </a:rPr>
              <a:t>First </a:t>
            </a:r>
            <a:r>
              <a:rPr lang="en-GB" sz="7200" u="sng" dirty="0">
                <a:latin typeface="Times New Roman" panose="02020603050405020304" pitchFamily="18" charset="0"/>
                <a:cs typeface="+mj-cs"/>
              </a:rPr>
              <a:t>(A)specializing</a:t>
            </a:r>
            <a:r>
              <a:rPr lang="en-GB" sz="7200" dirty="0">
                <a:latin typeface="Times New Roman" panose="02020603050405020304" pitchFamily="18" charset="0"/>
                <a:cs typeface="+mj-cs"/>
              </a:rPr>
              <a:t> in </a:t>
            </a:r>
            <a:r>
              <a:rPr lang="en-GB" sz="7200" u="sng" dirty="0">
                <a:latin typeface="Times New Roman" panose="02020603050405020304" pitchFamily="18" charset="0"/>
                <a:cs typeface="+mj-cs"/>
              </a:rPr>
              <a:t>(B)industrial</a:t>
            </a:r>
            <a:r>
              <a:rPr lang="en-GB" sz="7200" dirty="0">
                <a:latin typeface="Times New Roman" panose="02020603050405020304" pitchFamily="18" charset="0"/>
                <a:cs typeface="+mj-cs"/>
              </a:rPr>
              <a:t> (</a:t>
            </a:r>
            <a:r>
              <a:rPr lang="en-GB" sz="7200" u="sng" dirty="0">
                <a:latin typeface="Times New Roman" panose="02020603050405020304" pitchFamily="18" charset="0"/>
                <a:cs typeface="+mj-cs"/>
              </a:rPr>
              <a:t>c)photography</a:t>
            </a:r>
            <a:r>
              <a:rPr lang="en-GB" sz="7200" dirty="0">
                <a:latin typeface="Times New Roman" panose="02020603050405020304" pitchFamily="18" charset="0"/>
                <a:cs typeface="+mj-cs"/>
              </a:rPr>
              <a:t>, Margaret Bourke-White later became a famous news photographer and</a:t>
            </a:r>
            <a:r>
              <a:rPr lang="en-GB" sz="7200" u="sng" dirty="0">
                <a:latin typeface="Times New Roman" panose="02020603050405020304" pitchFamily="18" charset="0"/>
                <a:cs typeface="+mj-cs"/>
              </a:rPr>
              <a:t>(</a:t>
            </a:r>
            <a:r>
              <a:rPr lang="en-GB" sz="7200" b="1" u="sng" dirty="0">
                <a:latin typeface="Times New Roman" panose="02020603050405020304" pitchFamily="18" charset="0"/>
                <a:cs typeface="+mj-cs"/>
              </a:rPr>
              <a:t>D</a:t>
            </a:r>
            <a:r>
              <a:rPr lang="en-GB" sz="7200" u="sng" dirty="0">
                <a:latin typeface="Times New Roman" panose="02020603050405020304" pitchFamily="18" charset="0"/>
                <a:cs typeface="+mj-cs"/>
              </a:rPr>
              <a:t>) editorial </a:t>
            </a:r>
            <a:r>
              <a:rPr lang="en-GB" sz="7200" dirty="0">
                <a:solidFill>
                  <a:srgbClr val="C00000"/>
                </a:solidFill>
                <a:latin typeface="Times New Roman" panose="02020603050405020304" pitchFamily="18" charset="0"/>
                <a:cs typeface="+mj-cs"/>
              </a:rPr>
              <a:t>(See Page 99)</a:t>
            </a:r>
          </a:p>
          <a:p>
            <a:pPr marL="0" indent="0" algn="just" rtl="0">
              <a:lnSpc>
                <a:spcPct val="120000"/>
              </a:lnSpc>
              <a:spcBef>
                <a:spcPts val="0"/>
              </a:spcBef>
              <a:buNone/>
            </a:pPr>
            <a:r>
              <a:rPr lang="en-GB" sz="7200" b="1" dirty="0">
                <a:solidFill>
                  <a:prstClr val="black"/>
                </a:solidFill>
                <a:latin typeface="Times New Roman" panose="02020603050405020304" pitchFamily="18" charset="0"/>
                <a:ea typeface="+mj-ea"/>
                <a:cs typeface="+mj-cs"/>
              </a:rPr>
              <a:t>C) Other Word-Form Problems</a:t>
            </a:r>
          </a:p>
          <a:p>
            <a:pPr marL="0" indent="0" algn="just" rtl="0">
              <a:lnSpc>
                <a:spcPct val="120000"/>
              </a:lnSpc>
              <a:spcBef>
                <a:spcPts val="0"/>
              </a:spcBef>
              <a:buNone/>
            </a:pPr>
            <a:r>
              <a:rPr lang="en-GB" sz="7200" dirty="0">
                <a:solidFill>
                  <a:prstClr val="black"/>
                </a:solidFill>
                <a:latin typeface="Times New Roman" panose="02020603050405020304" pitchFamily="18" charset="0"/>
                <a:ea typeface="+mj-ea"/>
                <a:cs typeface="+mj-cs"/>
              </a:rPr>
              <a:t>There are many other word-form problems. Some examples are given here:</a:t>
            </a:r>
          </a:p>
          <a:p>
            <a:pPr marL="0" lvl="0" indent="0" algn="l" rtl="0">
              <a:lnSpc>
                <a:spcPct val="120000"/>
              </a:lnSpc>
              <a:spcBef>
                <a:spcPts val="0"/>
              </a:spcBef>
              <a:buNone/>
            </a:pPr>
            <a:r>
              <a:rPr lang="en-GB" sz="7200" b="1" dirty="0">
                <a:solidFill>
                  <a:srgbClr val="FF0000"/>
                </a:solidFill>
                <a:latin typeface="Times New Roman" panose="02020603050405020304" pitchFamily="18" charset="0"/>
                <a:cs typeface="+mj-cs"/>
              </a:rPr>
              <a:t>Sample Items</a:t>
            </a:r>
            <a:endParaRPr lang="en-US" sz="7200" dirty="0">
              <a:solidFill>
                <a:srgbClr val="FF0000"/>
              </a:solidFill>
              <a:latin typeface="Times New Roman" panose="02020603050405020304" pitchFamily="18" charset="0"/>
              <a:cs typeface="+mj-cs"/>
            </a:endParaRPr>
          </a:p>
          <a:p>
            <a:pPr marL="0" lvl="0" indent="0" algn="l" rtl="0">
              <a:lnSpc>
                <a:spcPct val="120000"/>
              </a:lnSpc>
              <a:spcBef>
                <a:spcPts val="0"/>
              </a:spcBef>
              <a:buNone/>
            </a:pPr>
            <a:r>
              <a:rPr lang="en-GB" sz="7200" b="1" dirty="0">
                <a:solidFill>
                  <a:prstClr val="black"/>
                </a:solidFill>
                <a:latin typeface="Times New Roman" panose="02020603050405020304" pitchFamily="18" charset="0"/>
                <a:cs typeface="+mj-cs"/>
              </a:rPr>
              <a:t>        </a:t>
            </a:r>
            <a:r>
              <a:rPr lang="en-GB" sz="7200" dirty="0">
                <a:solidFill>
                  <a:prstClr val="black"/>
                </a:solidFill>
                <a:latin typeface="Times New Roman" panose="02020603050405020304" pitchFamily="18" charset="0"/>
                <a:cs typeface="+mj-cs"/>
              </a:rPr>
              <a:t>Corn played </a:t>
            </a:r>
            <a:r>
              <a:rPr lang="en-GB" sz="7200" u="sng" dirty="0">
                <a:solidFill>
                  <a:prstClr val="black"/>
                </a:solidFill>
                <a:latin typeface="Times New Roman" panose="02020603050405020304" pitchFamily="18" charset="0"/>
                <a:cs typeface="+mj-cs"/>
              </a:rPr>
              <a:t>an</a:t>
            </a:r>
            <a:r>
              <a:rPr lang="en-GB" sz="7200" dirty="0">
                <a:solidFill>
                  <a:prstClr val="black"/>
                </a:solidFill>
                <a:latin typeface="Times New Roman" panose="02020603050405020304" pitchFamily="18" charset="0"/>
                <a:cs typeface="+mj-cs"/>
              </a:rPr>
              <a:t> important  </a:t>
            </a:r>
            <a:r>
              <a:rPr lang="en-GB" sz="7200" u="sng" dirty="0">
                <a:solidFill>
                  <a:prstClr val="black"/>
                </a:solidFill>
                <a:latin typeface="Times New Roman" panose="02020603050405020304" pitchFamily="18" charset="0"/>
                <a:cs typeface="+mj-cs"/>
              </a:rPr>
              <a:t>role</a:t>
            </a:r>
            <a:r>
              <a:rPr lang="en-GB" sz="7200" dirty="0">
                <a:solidFill>
                  <a:prstClr val="black"/>
                </a:solidFill>
                <a:latin typeface="Times New Roman" panose="02020603050405020304" pitchFamily="18" charset="0"/>
                <a:cs typeface="+mj-cs"/>
              </a:rPr>
              <a:t> in the </a:t>
            </a:r>
            <a:r>
              <a:rPr lang="en-GB" sz="7200" i="1" u="sng" dirty="0">
                <a:solidFill>
                  <a:srgbClr val="FF0000"/>
                </a:solidFill>
                <a:latin typeface="Times New Roman" panose="02020603050405020304" pitchFamily="18" charset="0"/>
                <a:cs typeface="+mj-cs"/>
              </a:rPr>
              <a:t>cultural</a:t>
            </a:r>
            <a:r>
              <a:rPr lang="en-GB" sz="7200" dirty="0">
                <a:solidFill>
                  <a:prstClr val="black"/>
                </a:solidFill>
                <a:latin typeface="Times New Roman" panose="02020603050405020304" pitchFamily="18" charset="0"/>
                <a:cs typeface="+mj-cs"/>
              </a:rPr>
              <a:t> of the </a:t>
            </a:r>
            <a:r>
              <a:rPr lang="en-GB" sz="7200" u="sng" dirty="0">
                <a:solidFill>
                  <a:prstClr val="black"/>
                </a:solidFill>
                <a:latin typeface="Times New Roman" panose="02020603050405020304" pitchFamily="18" charset="0"/>
                <a:cs typeface="+mj-cs"/>
              </a:rPr>
              <a:t>cliff-</a:t>
            </a:r>
            <a:endParaRPr lang="en-US" sz="7200" dirty="0">
              <a:solidFill>
                <a:prstClr val="black"/>
              </a:solidFill>
              <a:latin typeface="Times New Roman" panose="02020603050405020304" pitchFamily="18" charset="0"/>
              <a:cs typeface="+mj-cs"/>
            </a:endParaRPr>
          </a:p>
          <a:p>
            <a:pPr marL="0" lvl="0" indent="0" algn="l" rtl="0">
              <a:lnSpc>
                <a:spcPct val="120000"/>
              </a:lnSpc>
              <a:spcBef>
                <a:spcPts val="0"/>
              </a:spcBef>
              <a:buNone/>
            </a:pPr>
            <a:r>
              <a:rPr lang="en-GB" sz="7200" u="sng" dirty="0">
                <a:solidFill>
                  <a:prstClr val="black"/>
                </a:solidFill>
                <a:latin typeface="Times New Roman" panose="02020603050405020304" pitchFamily="18" charset="0"/>
                <a:cs typeface="+mj-cs"/>
              </a:rPr>
              <a:t>dwelling</a:t>
            </a:r>
            <a:r>
              <a:rPr lang="en-GB" sz="7200" dirty="0">
                <a:solidFill>
                  <a:prstClr val="black"/>
                </a:solidFill>
                <a:latin typeface="Times New Roman" panose="02020603050405020304" pitchFamily="18" charset="0"/>
                <a:cs typeface="+mj-cs"/>
              </a:rPr>
              <a:t> Indians of the Southwest.</a:t>
            </a:r>
            <a:endParaRPr lang="en-US" sz="7200" dirty="0">
              <a:solidFill>
                <a:prstClr val="black"/>
              </a:solidFill>
              <a:latin typeface="Times New Roman" panose="02020603050405020304" pitchFamily="18" charset="0"/>
              <a:cs typeface="+mj-cs"/>
            </a:endParaRPr>
          </a:p>
          <a:p>
            <a:pPr marL="0" lvl="0" indent="0" algn="l" rtl="0">
              <a:lnSpc>
                <a:spcPct val="120000"/>
              </a:lnSpc>
              <a:spcBef>
                <a:spcPts val="0"/>
              </a:spcBef>
              <a:buNone/>
            </a:pPr>
            <a:r>
              <a:rPr lang="en-GB" sz="7200" dirty="0">
                <a:solidFill>
                  <a:prstClr val="black"/>
                </a:solidFill>
                <a:latin typeface="Times New Roman" panose="02020603050405020304" pitchFamily="18" charset="0"/>
                <a:cs typeface="+mj-cs"/>
              </a:rPr>
              <a:t>The noun culture, not the adjective cultural, is needed.</a:t>
            </a:r>
          </a:p>
          <a:p>
            <a:pPr marL="0" lvl="0" indent="0" algn="l" rtl="0">
              <a:lnSpc>
                <a:spcPct val="120000"/>
              </a:lnSpc>
              <a:spcBef>
                <a:spcPts val="0"/>
              </a:spcBef>
              <a:buNone/>
            </a:pPr>
            <a:r>
              <a:rPr lang="en-GB" sz="7200" b="1" dirty="0">
                <a:solidFill>
                  <a:prstClr val="black"/>
                </a:solidFill>
                <a:cs typeface="+mj-cs"/>
              </a:rPr>
              <a:t>Exercise 32.1</a:t>
            </a:r>
            <a:r>
              <a:rPr lang="en-US" sz="7200" b="1" dirty="0">
                <a:solidFill>
                  <a:prstClr val="black"/>
                </a:solidFill>
                <a:cs typeface="+mj-cs"/>
              </a:rPr>
              <a:t>(NOTE: for extra </a:t>
            </a:r>
            <a:r>
              <a:rPr lang="en-US" sz="7200" b="1" dirty="0" err="1">
                <a:solidFill>
                  <a:prstClr val="black"/>
                </a:solidFill>
                <a:cs typeface="+mj-cs"/>
              </a:rPr>
              <a:t>excercires</a:t>
            </a:r>
            <a:r>
              <a:rPr lang="en-US" sz="7200" b="1" dirty="0">
                <a:solidFill>
                  <a:prstClr val="black"/>
                </a:solidFill>
                <a:cs typeface="+mj-cs"/>
              </a:rPr>
              <a:t> look p.101) </a:t>
            </a:r>
            <a:endParaRPr lang="en-US" sz="7200" dirty="0">
              <a:solidFill>
                <a:prstClr val="black"/>
              </a:solidFill>
              <a:cs typeface="+mj-cs"/>
            </a:endParaRPr>
          </a:p>
          <a:p>
            <a:pPr marL="0" lvl="0" indent="0" algn="l" rtl="0">
              <a:lnSpc>
                <a:spcPct val="120000"/>
              </a:lnSpc>
              <a:spcBef>
                <a:spcPts val="0"/>
              </a:spcBef>
              <a:buNone/>
            </a:pPr>
            <a:r>
              <a:rPr lang="en-GB" sz="7200" b="1" dirty="0">
                <a:solidFill>
                  <a:srgbClr val="FF0000"/>
                </a:solidFill>
                <a:cs typeface="+mj-cs"/>
              </a:rPr>
              <a:t>Verb        </a:t>
            </a:r>
            <a:r>
              <a:rPr lang="ar-EG" sz="7200" b="1" dirty="0">
                <a:solidFill>
                  <a:srgbClr val="FF0000"/>
                </a:solidFill>
                <a:cs typeface="+mj-cs"/>
              </a:rPr>
              <a:t>         </a:t>
            </a:r>
            <a:r>
              <a:rPr lang="en-GB" sz="7200" b="1" dirty="0">
                <a:solidFill>
                  <a:srgbClr val="FF0000"/>
                </a:solidFill>
                <a:cs typeface="+mj-cs"/>
              </a:rPr>
              <a:t>     Noun             </a:t>
            </a:r>
            <a:r>
              <a:rPr lang="ar-EG" sz="7200" b="1" dirty="0">
                <a:solidFill>
                  <a:srgbClr val="FF0000"/>
                </a:solidFill>
                <a:cs typeface="+mj-cs"/>
              </a:rPr>
              <a:t>   </a:t>
            </a:r>
            <a:r>
              <a:rPr lang="en-GB" sz="7200" b="1" dirty="0">
                <a:solidFill>
                  <a:srgbClr val="FF0000"/>
                </a:solidFill>
                <a:cs typeface="+mj-cs"/>
              </a:rPr>
              <a:t>  Adjective      </a:t>
            </a:r>
            <a:r>
              <a:rPr lang="ar-EG" sz="7200" b="1" dirty="0">
                <a:solidFill>
                  <a:srgbClr val="FF0000"/>
                </a:solidFill>
                <a:cs typeface="+mj-cs"/>
              </a:rPr>
              <a:t>    </a:t>
            </a:r>
            <a:r>
              <a:rPr lang="en-GB" sz="7200" b="1" dirty="0">
                <a:solidFill>
                  <a:srgbClr val="FF0000"/>
                </a:solidFill>
                <a:cs typeface="+mj-cs"/>
              </a:rPr>
              <a:t>adverb        </a:t>
            </a:r>
            <a:r>
              <a:rPr lang="ar-EG" sz="7200" b="1" dirty="0">
                <a:solidFill>
                  <a:srgbClr val="FF0000"/>
                </a:solidFill>
                <a:cs typeface="+mj-cs"/>
              </a:rPr>
              <a:t>         </a:t>
            </a:r>
            <a:r>
              <a:rPr lang="en-GB" sz="7200" dirty="0">
                <a:solidFill>
                  <a:prstClr val="black"/>
                </a:solidFill>
                <a:cs typeface="+mj-cs"/>
              </a:rPr>
              <a:t>1.differ    </a:t>
            </a:r>
            <a:r>
              <a:rPr lang="ar-EG" sz="7200" dirty="0">
                <a:solidFill>
                  <a:prstClr val="black"/>
                </a:solidFill>
                <a:cs typeface="+mj-cs"/>
              </a:rPr>
              <a:t>             </a:t>
            </a:r>
            <a:r>
              <a:rPr lang="en-GB" sz="7200" dirty="0">
                <a:solidFill>
                  <a:prstClr val="black"/>
                </a:solidFill>
                <a:cs typeface="+mj-cs"/>
              </a:rPr>
              <a:t>    difference               different                 differently </a:t>
            </a:r>
            <a:endParaRPr lang="en-US" sz="7200" dirty="0">
              <a:solidFill>
                <a:prstClr val="black"/>
              </a:solidFill>
              <a:cs typeface="+mj-cs"/>
            </a:endParaRPr>
          </a:p>
          <a:p>
            <a:pPr marL="0" lvl="0" indent="0" algn="l" rtl="0">
              <a:lnSpc>
                <a:spcPct val="120000"/>
              </a:lnSpc>
              <a:spcBef>
                <a:spcPts val="0"/>
              </a:spcBef>
              <a:buNone/>
            </a:pPr>
            <a:r>
              <a:rPr lang="en-GB" sz="7200" dirty="0">
                <a:solidFill>
                  <a:prstClr val="black"/>
                </a:solidFill>
                <a:cs typeface="+mj-cs"/>
              </a:rPr>
              <a:t>2. invent                          invention                  inventive</a:t>
            </a:r>
            <a:r>
              <a:rPr lang="en-US" sz="7200" dirty="0">
                <a:solidFill>
                  <a:prstClr val="black"/>
                </a:solidFill>
                <a:cs typeface="+mj-cs"/>
              </a:rPr>
              <a:t>                   </a:t>
            </a:r>
            <a:r>
              <a:rPr lang="en-GB" sz="7200" dirty="0">
                <a:solidFill>
                  <a:prstClr val="black"/>
                </a:solidFill>
                <a:cs typeface="+mj-cs"/>
              </a:rPr>
              <a:t> inventively</a:t>
            </a:r>
          </a:p>
          <a:p>
            <a:pPr marL="0" lvl="0" indent="0" algn="l" rtl="0">
              <a:lnSpc>
                <a:spcPct val="120000"/>
              </a:lnSpc>
              <a:spcBef>
                <a:spcPts val="0"/>
              </a:spcBef>
              <a:buNone/>
            </a:pPr>
            <a:r>
              <a:rPr lang="en-GB" sz="7200" b="1" dirty="0">
                <a:solidFill>
                  <a:srgbClr val="FF0000"/>
                </a:solidFill>
                <a:cs typeface="+mj-cs"/>
              </a:rPr>
              <a:t>Exercise 32.2</a:t>
            </a:r>
          </a:p>
          <a:p>
            <a:pPr marL="0" lvl="0" indent="0" algn="l">
              <a:lnSpc>
                <a:spcPct val="120000"/>
              </a:lnSpc>
              <a:spcBef>
                <a:spcPts val="0"/>
              </a:spcBef>
              <a:buNone/>
            </a:pPr>
            <a:r>
              <a:rPr lang="en-GB" sz="7200" b="1" dirty="0">
                <a:solidFill>
                  <a:prstClr val="black"/>
                </a:solidFill>
                <a:cs typeface="+mj-cs"/>
              </a:rPr>
              <a:t>Field                             person                 adjective</a:t>
            </a:r>
            <a:endParaRPr lang="en-US" sz="7200" dirty="0">
              <a:solidFill>
                <a:prstClr val="black"/>
              </a:solidFill>
              <a:cs typeface="+mj-cs"/>
            </a:endParaRPr>
          </a:p>
          <a:p>
            <a:pPr marL="0" lvl="0" indent="0" algn="l">
              <a:lnSpc>
                <a:spcPct val="120000"/>
              </a:lnSpc>
              <a:spcBef>
                <a:spcPts val="0"/>
              </a:spcBef>
              <a:buNone/>
            </a:pPr>
            <a:r>
              <a:rPr lang="en-GB" sz="7200" dirty="0">
                <a:solidFill>
                  <a:prstClr val="black"/>
                </a:solidFill>
                <a:cs typeface="+mj-cs"/>
              </a:rPr>
              <a:t>1. music                            </a:t>
            </a:r>
            <a:r>
              <a:rPr lang="en-GB" sz="7200" dirty="0">
                <a:solidFill>
                  <a:srgbClr val="FF0000"/>
                </a:solidFill>
                <a:cs typeface="+mj-cs"/>
              </a:rPr>
              <a:t>musician</a:t>
            </a:r>
            <a:r>
              <a:rPr lang="en-GB" sz="7200" dirty="0">
                <a:solidFill>
                  <a:prstClr val="black"/>
                </a:solidFill>
                <a:cs typeface="+mj-cs"/>
              </a:rPr>
              <a:t>                 </a:t>
            </a:r>
            <a:r>
              <a:rPr lang="en-GB" sz="7200" dirty="0">
                <a:solidFill>
                  <a:srgbClr val="FF0000"/>
                </a:solidFill>
                <a:cs typeface="+mj-cs"/>
              </a:rPr>
              <a:t>musical</a:t>
            </a:r>
            <a:endParaRPr lang="en-US" sz="7200" dirty="0">
              <a:solidFill>
                <a:srgbClr val="FF0000"/>
              </a:solidFill>
              <a:cs typeface="+mj-cs"/>
            </a:endParaRPr>
          </a:p>
          <a:p>
            <a:pPr marL="0" lvl="0" indent="0" algn="l" rtl="0">
              <a:lnSpc>
                <a:spcPct val="120000"/>
              </a:lnSpc>
              <a:spcBef>
                <a:spcPts val="0"/>
              </a:spcBef>
              <a:buNone/>
            </a:pPr>
            <a:r>
              <a:rPr lang="en-GB" sz="7200" dirty="0">
                <a:solidFill>
                  <a:prstClr val="black"/>
                </a:solidFill>
                <a:cs typeface="+mj-cs"/>
              </a:rPr>
              <a:t>2. </a:t>
            </a:r>
            <a:r>
              <a:rPr lang="en-GB" sz="7200" dirty="0">
                <a:solidFill>
                  <a:srgbClr val="FF0000"/>
                </a:solidFill>
                <a:cs typeface="+mj-cs"/>
              </a:rPr>
              <a:t>Surgery</a:t>
            </a:r>
            <a:r>
              <a:rPr lang="en-GB" sz="7200" dirty="0">
                <a:solidFill>
                  <a:prstClr val="black"/>
                </a:solidFill>
                <a:cs typeface="+mj-cs"/>
              </a:rPr>
              <a:t>                    surgeon                 </a:t>
            </a:r>
            <a:r>
              <a:rPr lang="en-GB" sz="7200" dirty="0">
                <a:solidFill>
                  <a:srgbClr val="FF0000"/>
                </a:solidFill>
                <a:cs typeface="+mj-cs"/>
              </a:rPr>
              <a:t>surgical</a:t>
            </a:r>
            <a:r>
              <a:rPr lang="en-GB" sz="7200" dirty="0">
                <a:solidFill>
                  <a:prstClr val="black"/>
                </a:solidFill>
                <a:cs typeface="+mj-cs"/>
              </a:rPr>
              <a:t> </a:t>
            </a:r>
            <a:endParaRPr lang="en-US" sz="7200" dirty="0">
              <a:solidFill>
                <a:prstClr val="black"/>
              </a:solidFill>
              <a:cs typeface="+mj-cs"/>
            </a:endParaRPr>
          </a:p>
          <a:p>
            <a:pPr marL="0" lvl="0" indent="0" algn="l" rtl="0">
              <a:lnSpc>
                <a:spcPct val="120000"/>
              </a:lnSpc>
              <a:spcBef>
                <a:spcPts val="0"/>
              </a:spcBef>
              <a:buNone/>
            </a:pPr>
            <a:r>
              <a:rPr lang="en-GB" sz="7200" dirty="0">
                <a:solidFill>
                  <a:prstClr val="black"/>
                </a:solidFill>
                <a:cs typeface="+mj-cs"/>
              </a:rPr>
              <a:t>3.    </a:t>
            </a:r>
            <a:r>
              <a:rPr lang="en-GB" sz="7200" dirty="0">
                <a:solidFill>
                  <a:srgbClr val="FF0000"/>
                </a:solidFill>
                <a:cs typeface="+mj-cs"/>
              </a:rPr>
              <a:t>Poetry                             poet                    </a:t>
            </a:r>
            <a:r>
              <a:rPr lang="en-GB" sz="7200" dirty="0">
                <a:solidFill>
                  <a:prstClr val="black"/>
                </a:solidFill>
                <a:cs typeface="+mj-cs"/>
              </a:rPr>
              <a:t>poetic</a:t>
            </a:r>
            <a:r>
              <a:rPr lang="en-GB" sz="7200" dirty="0">
                <a:solidFill>
                  <a:srgbClr val="FF0000"/>
                </a:solidFill>
                <a:cs typeface="+mj-cs"/>
              </a:rPr>
              <a:t>  </a:t>
            </a:r>
          </a:p>
          <a:p>
            <a:pPr marL="0" lvl="0" indent="0" algn="l" rtl="0">
              <a:lnSpc>
                <a:spcPct val="120000"/>
              </a:lnSpc>
              <a:spcBef>
                <a:spcPts val="0"/>
              </a:spcBef>
              <a:buNone/>
            </a:pPr>
            <a:r>
              <a:rPr lang="en-GB" sz="7200" dirty="0">
                <a:solidFill>
                  <a:srgbClr val="FF0000"/>
                </a:solidFill>
                <a:cs typeface="+mj-cs"/>
              </a:rPr>
              <a:t> </a:t>
            </a:r>
            <a:r>
              <a:rPr lang="en-GB" sz="7200" dirty="0">
                <a:solidFill>
                  <a:prstClr val="black"/>
                </a:solidFill>
                <a:cs typeface="+mj-cs"/>
              </a:rPr>
              <a:t>4.    </a:t>
            </a:r>
            <a:r>
              <a:rPr lang="en-GB" sz="7200" dirty="0">
                <a:solidFill>
                  <a:srgbClr val="FF0000"/>
                </a:solidFill>
                <a:cs typeface="+mj-cs"/>
              </a:rPr>
              <a:t>electricity</a:t>
            </a:r>
            <a:r>
              <a:rPr lang="en-GB" sz="7200" dirty="0">
                <a:solidFill>
                  <a:prstClr val="black"/>
                </a:solidFill>
                <a:cs typeface="+mj-cs"/>
              </a:rPr>
              <a:t>                   electrician            </a:t>
            </a:r>
            <a:r>
              <a:rPr lang="en-GB" sz="7200" dirty="0">
                <a:solidFill>
                  <a:srgbClr val="FF0000"/>
                </a:solidFill>
                <a:cs typeface="+mj-cs"/>
              </a:rPr>
              <a:t>electric </a:t>
            </a:r>
            <a:endParaRPr lang="ar-EG" sz="7200" dirty="0">
              <a:solidFill>
                <a:prstClr val="black"/>
              </a:solidFill>
              <a:cs typeface="+mj-cs"/>
            </a:endParaRPr>
          </a:p>
          <a:p>
            <a:pPr marL="0" lvl="0" indent="0" algn="l" rtl="0">
              <a:buNone/>
            </a:pPr>
            <a:endParaRPr lang="en-US" sz="3300" dirty="0">
              <a:solidFill>
                <a:prstClr val="black"/>
              </a:solidFill>
              <a:cs typeface="+mj-cs"/>
            </a:endParaRPr>
          </a:p>
          <a:p>
            <a:pPr marL="0" lvl="0" indent="0" algn="l" rtl="0">
              <a:buNone/>
            </a:pPr>
            <a:endParaRPr lang="en-US" sz="3600" dirty="0">
              <a:solidFill>
                <a:prstClr val="black"/>
              </a:solidFill>
              <a:latin typeface="Times New Roman" panose="02020603050405020304" pitchFamily="18" charset="0"/>
              <a:cs typeface="Times New Roman" panose="02020603050405020304" pitchFamily="18" charset="0"/>
            </a:endParaRPr>
          </a:p>
          <a:p>
            <a:pPr marL="0" indent="0" algn="l" rtl="0">
              <a:buNone/>
            </a:pPr>
            <a:br>
              <a:rPr lang="en-US" sz="2800" dirty="0">
                <a:solidFill>
                  <a:prstClr val="black"/>
                </a:solidFill>
                <a:ea typeface="+mj-ea"/>
                <a:cs typeface="+mj-cs"/>
              </a:rPr>
            </a:br>
            <a:endParaRPr lang="en-US" sz="5100" dirty="0">
              <a:solidFill>
                <a:srgbClr val="C00000"/>
              </a:solidFill>
            </a:endParaRPr>
          </a:p>
        </p:txBody>
      </p:sp>
    </p:spTree>
    <p:extLst>
      <p:ext uri="{BB962C8B-B14F-4D97-AF65-F5344CB8AC3E}">
        <p14:creationId xmlns:p14="http://schemas.microsoft.com/office/powerpoint/2010/main" val="1789192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80720"/>
          </a:xfrm>
          <a:solidFill>
            <a:schemeClr val="bg1">
              <a:lumMod val="95000"/>
            </a:schemeClr>
          </a:solidFill>
        </p:spPr>
        <p:txBody>
          <a:bodyPr>
            <a:normAutofit fontScale="77500" lnSpcReduction="20000"/>
          </a:bodyPr>
          <a:lstStyle/>
          <a:p>
            <a:pPr marL="0" indent="0" algn="l" rtl="0">
              <a:lnSpc>
                <a:spcPct val="120000"/>
              </a:lnSpc>
              <a:spcBef>
                <a:spcPts val="0"/>
              </a:spcBef>
              <a:buNone/>
            </a:pPr>
            <a:r>
              <a:rPr lang="en-GB" sz="2200" b="1" dirty="0">
                <a:solidFill>
                  <a:srgbClr val="FF0000"/>
                </a:solidFill>
                <a:latin typeface="Times New Roman" panose="02020603050405020304" pitchFamily="18" charset="0"/>
                <a:ea typeface="+mj-ea"/>
                <a:cs typeface="Times New Roman" panose="02020603050405020304" pitchFamily="18" charset="0"/>
              </a:rPr>
              <a:t>Exercise 32.3 </a:t>
            </a:r>
            <a:r>
              <a:rPr lang="en-GB" sz="2200" dirty="0">
                <a:solidFill>
                  <a:prstClr val="black"/>
                </a:solidFill>
                <a:latin typeface="Times New Roman" panose="02020603050405020304" pitchFamily="18" charset="0"/>
                <a:ea typeface="+mj-ea"/>
                <a:cs typeface="Times New Roman" panose="02020603050405020304" pitchFamily="18" charset="0"/>
              </a:rPr>
              <a:t>(NOTE: For extra exercises look the book p.103) </a:t>
            </a:r>
            <a:r>
              <a:rPr lang="en-GB" sz="2200" dirty="0">
                <a:latin typeface="Times New Roman" panose="02020603050405020304" pitchFamily="18" charset="0"/>
                <a:cs typeface="Times New Roman" panose="02020603050405020304" pitchFamily="18" charset="0"/>
              </a:rPr>
              <a:t>1.In any animal community, herbivores (great/</a:t>
            </a:r>
            <a:r>
              <a:rPr lang="en-GB" sz="2200" dirty="0">
                <a:solidFill>
                  <a:srgbClr val="FF0000"/>
                </a:solidFill>
                <a:latin typeface="Times New Roman" panose="02020603050405020304" pitchFamily="18" charset="0"/>
                <a:cs typeface="Times New Roman" panose="02020603050405020304" pitchFamily="18" charset="0"/>
              </a:rPr>
              <a:t>greatly</a:t>
            </a:r>
            <a:r>
              <a:rPr lang="en-GB" sz="2200" dirty="0">
                <a:latin typeface="Times New Roman" panose="02020603050405020304" pitchFamily="18" charset="0"/>
                <a:cs typeface="Times New Roman" panose="02020603050405020304" pitchFamily="18" charset="0"/>
              </a:rPr>
              <a:t>) outnumber carnivores.</a:t>
            </a:r>
            <a:endParaRPr lang="en-US" sz="2200" dirty="0">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2200" dirty="0">
                <a:latin typeface="Times New Roman" panose="02020603050405020304" pitchFamily="18" charset="0"/>
                <a:cs typeface="Times New Roman" panose="02020603050405020304" pitchFamily="18" charset="0"/>
              </a:rPr>
              <a:t>2. Floods cause billions of dollars worth of property damage (annual/</a:t>
            </a:r>
            <a:r>
              <a:rPr lang="en-GB" sz="2200" dirty="0">
                <a:solidFill>
                  <a:srgbClr val="FF0000"/>
                </a:solidFill>
                <a:latin typeface="Times New Roman" panose="02020603050405020304" pitchFamily="18" charset="0"/>
                <a:cs typeface="Times New Roman" panose="02020603050405020304" pitchFamily="18" charset="0"/>
              </a:rPr>
              <a:t>annually</a:t>
            </a: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2200" dirty="0">
                <a:latin typeface="Times New Roman" panose="02020603050405020304" pitchFamily="18" charset="0"/>
                <a:cs typeface="Times New Roman" panose="02020603050405020304" pitchFamily="18" charset="0"/>
              </a:rPr>
              <a:t>3. (</a:t>
            </a:r>
            <a:r>
              <a:rPr lang="en-GB" sz="2200" dirty="0">
                <a:solidFill>
                  <a:srgbClr val="FF0000"/>
                </a:solidFill>
                <a:latin typeface="Times New Roman" panose="02020603050405020304" pitchFamily="18" charset="0"/>
                <a:cs typeface="Times New Roman" panose="02020603050405020304" pitchFamily="18" charset="0"/>
              </a:rPr>
              <a:t>Regular</a:t>
            </a:r>
            <a:r>
              <a:rPr lang="en-GB" sz="2200" dirty="0">
                <a:latin typeface="Times New Roman" panose="02020603050405020304" pitchFamily="18" charset="0"/>
                <a:cs typeface="Times New Roman" panose="02020603050405020304" pitchFamily="18" charset="0"/>
              </a:rPr>
              <a:t>/Regularly) airmail service in the United States began in 1918.</a:t>
            </a:r>
            <a:endParaRPr lang="en-US" sz="2200" dirty="0">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2200" dirty="0">
                <a:latin typeface="Times New Roman" panose="02020603050405020304" pitchFamily="18" charset="0"/>
                <a:cs typeface="Times New Roman" panose="02020603050405020304" pitchFamily="18" charset="0"/>
              </a:rPr>
              <a:t>4. Writer Ernest Hemingway was known for his (</a:t>
            </a:r>
            <a:r>
              <a:rPr lang="en-GB" sz="2200" dirty="0">
                <a:solidFill>
                  <a:srgbClr val="FF0000"/>
                </a:solidFill>
                <a:latin typeface="Times New Roman" panose="02020603050405020304" pitchFamily="18" charset="0"/>
                <a:cs typeface="Times New Roman" panose="02020603050405020304" pitchFamily="18" charset="0"/>
              </a:rPr>
              <a:t>simple</a:t>
            </a:r>
            <a:r>
              <a:rPr lang="en-GB" sz="2200" dirty="0">
                <a:latin typeface="Times New Roman" panose="02020603050405020304" pitchFamily="18" charset="0"/>
                <a:cs typeface="Times New Roman" panose="02020603050405020304" pitchFamily="18" charset="0"/>
              </a:rPr>
              <a:t>/simply) language and his lively dialogue.</a:t>
            </a:r>
            <a:endParaRPr lang="en-US" sz="2200" dirty="0">
              <a:latin typeface="Times New Roman" panose="02020603050405020304" pitchFamily="18" charset="0"/>
              <a:cs typeface="Times New Roman" panose="02020603050405020304" pitchFamily="18" charset="0"/>
            </a:endParaRPr>
          </a:p>
          <a:p>
            <a:pPr marL="0" indent="0" algn="l" rtl="0">
              <a:lnSpc>
                <a:spcPct val="120000"/>
              </a:lnSpc>
              <a:spcBef>
                <a:spcPts val="0"/>
              </a:spcBef>
              <a:buNone/>
            </a:pPr>
            <a:r>
              <a:rPr lang="en-GB" sz="2200" dirty="0">
                <a:latin typeface="Times New Roman" panose="02020603050405020304" pitchFamily="18" charset="0"/>
                <a:cs typeface="Times New Roman" panose="02020603050405020304" pitchFamily="18" charset="0"/>
              </a:rPr>
              <a:t>5. The tiny coral snake is (</a:t>
            </a:r>
            <a:r>
              <a:rPr lang="en-GB" sz="2200" dirty="0">
                <a:solidFill>
                  <a:srgbClr val="FF0000"/>
                </a:solidFill>
                <a:latin typeface="Times New Roman" panose="02020603050405020304" pitchFamily="18" charset="0"/>
                <a:cs typeface="Times New Roman" panose="02020603050405020304" pitchFamily="18" charset="0"/>
              </a:rPr>
              <a:t>beautiful</a:t>
            </a:r>
            <a:r>
              <a:rPr lang="en-GB" sz="2200" dirty="0">
                <a:latin typeface="Times New Roman" panose="02020603050405020304" pitchFamily="18" charset="0"/>
                <a:cs typeface="Times New Roman" panose="02020603050405020304" pitchFamily="18" charset="0"/>
              </a:rPr>
              <a:t>/beautifully) but deadly.</a:t>
            </a:r>
          </a:p>
          <a:p>
            <a:pPr marL="0" indent="0" algn="l" rtl="0">
              <a:lnSpc>
                <a:spcPct val="120000"/>
              </a:lnSpc>
              <a:spcBef>
                <a:spcPts val="0"/>
              </a:spcBef>
              <a:buNone/>
            </a:pPr>
            <a:r>
              <a:rPr lang="en-GB" sz="2200" b="1" dirty="0">
                <a:solidFill>
                  <a:srgbClr val="FF0000"/>
                </a:solidFill>
                <a:latin typeface="Times New Roman" panose="02020603050405020304" pitchFamily="18" charset="0"/>
                <a:ea typeface="+mj-ea"/>
                <a:cs typeface="Times New Roman" panose="02020603050405020304" pitchFamily="18" charset="0"/>
              </a:rPr>
              <a:t>Exercise 32.5</a:t>
            </a:r>
            <a:r>
              <a:rPr lang="en-GB" sz="2200" dirty="0">
                <a:solidFill>
                  <a:prstClr val="black"/>
                </a:solidFill>
                <a:latin typeface="Times New Roman" panose="02020603050405020304" pitchFamily="18" charset="0"/>
                <a:ea typeface="+mj-ea"/>
                <a:cs typeface="Times New Roman" panose="02020603050405020304" pitchFamily="18" charset="0"/>
              </a:rPr>
              <a:t> (NOTE: For extra exercises look the book p.104)</a:t>
            </a:r>
            <a:endParaRPr lang="en-GB" sz="2200" dirty="0">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b="1" dirty="0">
                <a:solidFill>
                  <a:prstClr val="black"/>
                </a:solidFill>
                <a:latin typeface="Times New Roman" panose="02020603050405020304" pitchFamily="18" charset="0"/>
                <a:cs typeface="Times New Roman" panose="02020603050405020304" pitchFamily="18" charset="0"/>
              </a:rPr>
              <a:t>1. </a:t>
            </a:r>
            <a:r>
              <a:rPr lang="en-GB" sz="2200" dirty="0">
                <a:solidFill>
                  <a:prstClr val="black"/>
                </a:solidFill>
                <a:latin typeface="Times New Roman" panose="02020603050405020304" pitchFamily="18" charset="0"/>
                <a:cs typeface="Times New Roman" panose="02020603050405020304" pitchFamily="18" charset="0"/>
              </a:rPr>
              <a:t>Liberal arts colleges</a:t>
            </a:r>
            <a:r>
              <a:rPr lang="en-GB" sz="2200" u="sng" dirty="0">
                <a:solidFill>
                  <a:prstClr val="black"/>
                </a:solidFill>
                <a:latin typeface="Times New Roman" panose="02020603050405020304" pitchFamily="18" charset="0"/>
                <a:cs typeface="Times New Roman" panose="02020603050405020304" pitchFamily="18" charset="0"/>
              </a:rPr>
              <a:t> cultivate</a:t>
            </a:r>
            <a:r>
              <a:rPr lang="en-GB" sz="2200" dirty="0">
                <a:solidFill>
                  <a:prstClr val="black"/>
                </a:solidFill>
                <a:latin typeface="Times New Roman" panose="02020603050405020304" pitchFamily="18" charset="0"/>
                <a:cs typeface="Times New Roman" panose="02020603050405020304" pitchFamily="18" charset="0"/>
              </a:rPr>
              <a:t> general</a:t>
            </a:r>
            <a:r>
              <a:rPr lang="en-GB" sz="2200" u="sng" dirty="0">
                <a:solidFill>
                  <a:prstClr val="black"/>
                </a:solidFill>
                <a:latin typeface="Times New Roman" panose="02020603050405020304" pitchFamily="18" charset="0"/>
                <a:cs typeface="Times New Roman" panose="02020603050405020304" pitchFamily="18" charset="0"/>
              </a:rPr>
              <a:t> intellectually</a:t>
            </a:r>
            <a:r>
              <a:rPr lang="en-GB" sz="2200" dirty="0">
                <a:solidFill>
                  <a:prstClr val="black"/>
                </a:solidFill>
                <a:latin typeface="Times New Roman" panose="02020603050405020304" pitchFamily="18" charset="0"/>
                <a:cs typeface="Times New Roman" panose="02020603050405020304" pitchFamily="18" charset="0"/>
              </a:rPr>
              <a:t> </a:t>
            </a:r>
            <a:r>
              <a:rPr lang="en-GB" sz="2200" u="sng" dirty="0">
                <a:solidFill>
                  <a:prstClr val="black"/>
                </a:solidFill>
                <a:latin typeface="Times New Roman" panose="02020603050405020304" pitchFamily="18" charset="0"/>
                <a:cs typeface="Times New Roman" panose="02020603050405020304" pitchFamily="18" charset="0"/>
              </a:rPr>
              <a:t>abilities</a:t>
            </a:r>
            <a:r>
              <a:rPr lang="en-GB" sz="2200" dirty="0">
                <a:solidFill>
                  <a:prstClr val="black"/>
                </a:solidFill>
                <a:latin typeface="Times New Roman" panose="02020603050405020304" pitchFamily="18" charset="0"/>
                <a:cs typeface="Times New Roman" panose="02020603050405020304" pitchFamily="18" charset="0"/>
              </a:rPr>
              <a:t> rather than technical or professional skills</a:t>
            </a:r>
            <a:r>
              <a:rPr lang="en-GB" sz="2200" i="1" dirty="0">
                <a:solidFill>
                  <a:prstClr val="black"/>
                </a:solidFill>
                <a:latin typeface="Times New Roman" panose="02020603050405020304" pitchFamily="18" charset="0"/>
                <a:cs typeface="Times New Roman" panose="02020603050405020304" pitchFamily="18" charset="0"/>
              </a:rPr>
              <a:t>.    </a:t>
            </a:r>
            <a:r>
              <a:rPr lang="en-GB" sz="2200" i="1" dirty="0">
                <a:solidFill>
                  <a:srgbClr val="FF0000"/>
                </a:solidFill>
                <a:latin typeface="Times New Roman" panose="02020603050405020304" pitchFamily="18" charset="0"/>
                <a:cs typeface="Times New Roman" panose="02020603050405020304" pitchFamily="18" charset="0"/>
              </a:rPr>
              <a:t>Intellectual</a:t>
            </a:r>
            <a:endParaRPr lang="en-US" sz="2200" dirty="0">
              <a:solidFill>
                <a:srgbClr val="FF0000"/>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b="1" dirty="0">
                <a:solidFill>
                  <a:prstClr val="black"/>
                </a:solidFill>
                <a:latin typeface="Times New Roman" panose="02020603050405020304" pitchFamily="18" charset="0"/>
                <a:cs typeface="Times New Roman" panose="02020603050405020304" pitchFamily="18" charset="0"/>
              </a:rPr>
              <a:t>2. </a:t>
            </a:r>
            <a:r>
              <a:rPr lang="en-GB" sz="2200" dirty="0">
                <a:solidFill>
                  <a:prstClr val="black"/>
                </a:solidFill>
                <a:latin typeface="Times New Roman" panose="02020603050405020304" pitchFamily="18" charset="0"/>
                <a:cs typeface="Times New Roman" panose="02020603050405020304" pitchFamily="18" charset="0"/>
              </a:rPr>
              <a:t>Goats are extremely </a:t>
            </a:r>
            <a:r>
              <a:rPr lang="en-GB" sz="2200" u="sng" dirty="0">
                <a:solidFill>
                  <a:prstClr val="black"/>
                </a:solidFill>
                <a:latin typeface="Times New Roman" panose="02020603050405020304" pitchFamily="18" charset="0"/>
                <a:cs typeface="Times New Roman" panose="02020603050405020304" pitchFamily="18" charset="0"/>
              </a:rPr>
              <a:t>destruction</a:t>
            </a:r>
            <a:r>
              <a:rPr lang="en-GB" sz="2200" dirty="0">
                <a:solidFill>
                  <a:prstClr val="black"/>
                </a:solidFill>
                <a:latin typeface="Times New Roman" panose="02020603050405020304" pitchFamily="18" charset="0"/>
                <a:cs typeface="Times New Roman" panose="02020603050405020304" pitchFamily="18" charset="0"/>
              </a:rPr>
              <a:t> to </a:t>
            </a:r>
            <a:r>
              <a:rPr lang="en-GB" sz="2200" u="sng" dirty="0">
                <a:solidFill>
                  <a:prstClr val="black"/>
                </a:solidFill>
                <a:latin typeface="Times New Roman" panose="02020603050405020304" pitchFamily="18" charset="0"/>
                <a:cs typeface="Times New Roman" panose="02020603050405020304" pitchFamily="18" charset="0"/>
              </a:rPr>
              <a:t>natural</a:t>
            </a:r>
            <a:r>
              <a:rPr lang="en-GB" sz="2200" dirty="0">
                <a:solidFill>
                  <a:prstClr val="black"/>
                </a:solidFill>
                <a:latin typeface="Times New Roman" panose="02020603050405020304" pitchFamily="18" charset="0"/>
                <a:cs typeface="Times New Roman" panose="02020603050405020304" pitchFamily="18" charset="0"/>
              </a:rPr>
              <a:t> </a:t>
            </a:r>
            <a:r>
              <a:rPr lang="en-GB" sz="2200" u="sng" dirty="0">
                <a:solidFill>
                  <a:prstClr val="black"/>
                </a:solidFill>
                <a:latin typeface="Times New Roman" panose="02020603050405020304" pitchFamily="18" charset="0"/>
                <a:cs typeface="Times New Roman" panose="02020603050405020304" pitchFamily="18" charset="0"/>
              </a:rPr>
              <a:t>vegetation</a:t>
            </a:r>
            <a:r>
              <a:rPr lang="en-GB" sz="2200" dirty="0">
                <a:solidFill>
                  <a:prstClr val="black"/>
                </a:solidFill>
                <a:latin typeface="Times New Roman" panose="02020603050405020304" pitchFamily="18" charset="0"/>
                <a:cs typeface="Times New Roman" panose="02020603050405020304" pitchFamily="18" charset="0"/>
              </a:rPr>
              <a:t>, and are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often</a:t>
            </a:r>
            <a:r>
              <a:rPr lang="en-GB" sz="2200" u="sng" dirty="0">
                <a:solidFill>
                  <a:prstClr val="black"/>
                </a:solidFill>
                <a:latin typeface="Times New Roman" panose="02020603050405020304" pitchFamily="18" charset="0"/>
                <a:cs typeface="Times New Roman" panose="02020603050405020304" pitchFamily="18" charset="0"/>
              </a:rPr>
              <a:t> responsible</a:t>
            </a:r>
            <a:r>
              <a:rPr lang="en-GB" sz="2200" dirty="0">
                <a:solidFill>
                  <a:prstClr val="black"/>
                </a:solidFill>
                <a:latin typeface="Times New Roman" panose="02020603050405020304" pitchFamily="18" charset="0"/>
                <a:cs typeface="Times New Roman" panose="02020603050405020304" pitchFamily="18" charset="0"/>
              </a:rPr>
              <a:t> for soil erosion. </a:t>
            </a:r>
            <a:r>
              <a:rPr lang="en-GB" sz="2200" i="1" dirty="0">
                <a:solidFill>
                  <a:srgbClr val="FF0000"/>
                </a:solidFill>
                <a:latin typeface="Times New Roman" panose="02020603050405020304" pitchFamily="18" charset="0"/>
                <a:cs typeface="Times New Roman" panose="02020603050405020304" pitchFamily="18" charset="0"/>
              </a:rPr>
              <a:t>destructive</a:t>
            </a:r>
            <a:endParaRPr lang="en-US" sz="2200" i="1" dirty="0">
              <a:solidFill>
                <a:srgbClr val="FF0000"/>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        3.</a:t>
            </a:r>
            <a:r>
              <a:rPr lang="en-GB" sz="2200" u="sng" dirty="0">
                <a:solidFill>
                  <a:prstClr val="black"/>
                </a:solidFill>
                <a:latin typeface="Times New Roman" panose="02020603050405020304" pitchFamily="18" charset="0"/>
                <a:cs typeface="Times New Roman" panose="02020603050405020304" pitchFamily="18" charset="0"/>
              </a:rPr>
              <a:t>Wild</a:t>
            </a:r>
            <a:r>
              <a:rPr lang="en-GB" sz="2200" dirty="0">
                <a:solidFill>
                  <a:prstClr val="black"/>
                </a:solidFill>
                <a:latin typeface="Times New Roman" panose="02020603050405020304" pitchFamily="18" charset="0"/>
                <a:cs typeface="Times New Roman" panose="02020603050405020304" pitchFamily="18" charset="0"/>
              </a:rPr>
              <a:t> plants were of </a:t>
            </a:r>
            <a:r>
              <a:rPr lang="en-GB" sz="2200" u="sng" dirty="0">
                <a:solidFill>
                  <a:prstClr val="black"/>
                </a:solidFill>
                <a:latin typeface="Times New Roman" panose="02020603050405020304" pitchFamily="18" charset="0"/>
                <a:cs typeface="Times New Roman" panose="02020603050405020304" pitchFamily="18" charset="0"/>
              </a:rPr>
              <a:t>considerable</a:t>
            </a:r>
            <a:r>
              <a:rPr lang="en-GB" sz="2200" dirty="0">
                <a:solidFill>
                  <a:prstClr val="black"/>
                </a:solidFill>
                <a:latin typeface="Times New Roman" panose="02020603050405020304" pitchFamily="18" charset="0"/>
                <a:cs typeface="Times New Roman" panose="02020603050405020304" pitchFamily="18" charset="0"/>
              </a:rPr>
              <a:t> </a:t>
            </a:r>
            <a:r>
              <a:rPr lang="en-GB" sz="2200" u="sng" dirty="0">
                <a:solidFill>
                  <a:prstClr val="black"/>
                </a:solidFill>
                <a:latin typeface="Times New Roman" panose="02020603050405020304" pitchFamily="18" charset="0"/>
                <a:cs typeface="Times New Roman" panose="02020603050405020304" pitchFamily="18" charset="0"/>
              </a:rPr>
              <a:t>important</a:t>
            </a:r>
            <a:r>
              <a:rPr lang="en-GB" sz="2200" dirty="0">
                <a:solidFill>
                  <a:prstClr val="black"/>
                </a:solidFill>
                <a:latin typeface="Times New Roman" panose="02020603050405020304" pitchFamily="18" charset="0"/>
                <a:cs typeface="Times New Roman" panose="02020603050405020304" pitchFamily="18" charset="0"/>
              </a:rPr>
              <a:t> to early settlers,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and many are still used </a:t>
            </a:r>
            <a:r>
              <a:rPr lang="en-GB" sz="2200" u="sng" dirty="0">
                <a:solidFill>
                  <a:prstClr val="black"/>
                </a:solidFill>
                <a:latin typeface="Times New Roman" panose="02020603050405020304" pitchFamily="18" charset="0"/>
                <a:cs typeface="Times New Roman" panose="02020603050405020304" pitchFamily="18" charset="0"/>
              </a:rPr>
              <a:t>medicinally</a:t>
            </a:r>
            <a:r>
              <a:rPr lang="en-GB" sz="2200" dirty="0">
                <a:solidFill>
                  <a:prstClr val="black"/>
                </a:solidFill>
                <a:latin typeface="Times New Roman" panose="02020603050405020304" pitchFamily="18" charset="0"/>
                <a:cs typeface="Times New Roman" panose="02020603050405020304" pitchFamily="18" charset="0"/>
              </a:rPr>
              <a:t> and as foods. </a:t>
            </a:r>
            <a:r>
              <a:rPr lang="en-GB" sz="2200" i="1" dirty="0">
                <a:solidFill>
                  <a:srgbClr val="FF0000"/>
                </a:solidFill>
                <a:latin typeface="Times New Roman" panose="02020603050405020304" pitchFamily="18" charset="0"/>
                <a:cs typeface="Times New Roman" panose="02020603050405020304" pitchFamily="18" charset="0"/>
              </a:rPr>
              <a:t>Importance</a:t>
            </a:r>
            <a:r>
              <a:rPr lang="en-GB" sz="2200" dirty="0">
                <a:solidFill>
                  <a:prstClr val="black"/>
                </a:solidFill>
                <a:latin typeface="Times New Roman" panose="02020603050405020304" pitchFamily="18" charset="0"/>
                <a:cs typeface="Times New Roman" panose="02020603050405020304" pitchFamily="18" charset="0"/>
              </a:rPr>
              <a:t>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dirty="0">
                <a:solidFill>
                  <a:prstClr val="black"/>
                </a:solidFill>
                <a:latin typeface="Times New Roman" panose="02020603050405020304" pitchFamily="18" charset="0"/>
                <a:cs typeface="Times New Roman" panose="02020603050405020304" pitchFamily="18" charset="0"/>
              </a:rPr>
              <a:t>4.One important </a:t>
            </a:r>
            <a:r>
              <a:rPr lang="en-GB" sz="2200" u="sng" dirty="0">
                <a:solidFill>
                  <a:prstClr val="black"/>
                </a:solidFill>
                <a:latin typeface="Times New Roman" panose="02020603050405020304" pitchFamily="18" charset="0"/>
                <a:cs typeface="Times New Roman" panose="02020603050405020304" pitchFamily="18" charset="0"/>
              </a:rPr>
              <a:t>branch</a:t>
            </a:r>
            <a:r>
              <a:rPr lang="en-GB" sz="2200" dirty="0">
                <a:solidFill>
                  <a:prstClr val="black"/>
                </a:solidFill>
                <a:latin typeface="Times New Roman" panose="02020603050405020304" pitchFamily="18" charset="0"/>
                <a:cs typeface="Times New Roman" panose="02020603050405020304" pitchFamily="18" charset="0"/>
              </a:rPr>
              <a:t> of </a:t>
            </a:r>
            <a:r>
              <a:rPr lang="en-GB" sz="2200" u="sng" dirty="0">
                <a:solidFill>
                  <a:prstClr val="black"/>
                </a:solidFill>
                <a:latin typeface="Times New Roman" panose="02020603050405020304" pitchFamily="18" charset="0"/>
                <a:cs typeface="Times New Roman" panose="02020603050405020304" pitchFamily="18" charset="0"/>
              </a:rPr>
              <a:t>linguistics</a:t>
            </a:r>
            <a:r>
              <a:rPr lang="en-GB" sz="2200" dirty="0">
                <a:solidFill>
                  <a:prstClr val="black"/>
                </a:solidFill>
                <a:latin typeface="Times New Roman" panose="02020603050405020304" pitchFamily="18" charset="0"/>
                <a:cs typeface="Times New Roman" panose="02020603050405020304" pitchFamily="18" charset="0"/>
              </a:rPr>
              <a:t> is semantics, which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200" u="sng" dirty="0">
                <a:solidFill>
                  <a:prstClr val="black"/>
                </a:solidFill>
                <a:latin typeface="Times New Roman" panose="02020603050405020304" pitchFamily="18" charset="0"/>
                <a:cs typeface="Times New Roman" panose="02020603050405020304" pitchFamily="18" charset="0"/>
              </a:rPr>
              <a:t>analysis</a:t>
            </a:r>
            <a:r>
              <a:rPr lang="en-GB" sz="2200" dirty="0">
                <a:solidFill>
                  <a:prstClr val="black"/>
                </a:solidFill>
                <a:latin typeface="Times New Roman" panose="02020603050405020304" pitchFamily="18" charset="0"/>
                <a:cs typeface="Times New Roman" panose="02020603050405020304" pitchFamily="18" charset="0"/>
              </a:rPr>
              <a:t> the</a:t>
            </a:r>
            <a:r>
              <a:rPr lang="en-GB" sz="2200" u="sng" dirty="0">
                <a:solidFill>
                  <a:prstClr val="black"/>
                </a:solidFill>
                <a:latin typeface="Times New Roman" panose="02020603050405020304" pitchFamily="18" charset="0"/>
                <a:cs typeface="Times New Roman" panose="02020603050405020304" pitchFamily="18" charset="0"/>
              </a:rPr>
              <a:t> meaning</a:t>
            </a:r>
            <a:r>
              <a:rPr lang="en-GB" sz="2200" dirty="0">
                <a:solidFill>
                  <a:prstClr val="black"/>
                </a:solidFill>
                <a:latin typeface="Times New Roman" panose="02020603050405020304" pitchFamily="18" charset="0"/>
                <a:cs typeface="Times New Roman" panose="02020603050405020304" pitchFamily="18" charset="0"/>
              </a:rPr>
              <a:t> of words. </a:t>
            </a:r>
            <a:r>
              <a:rPr lang="en-GB" sz="2200" i="1" dirty="0" err="1">
                <a:solidFill>
                  <a:srgbClr val="FF0000"/>
                </a:solidFill>
                <a:latin typeface="Times New Roman" panose="02020603050405020304" pitchFamily="18" charset="0"/>
                <a:cs typeface="Times New Roman" panose="02020603050405020304" pitchFamily="18" charset="0"/>
              </a:rPr>
              <a:t>Analyze</a:t>
            </a:r>
            <a:endParaRPr lang="en-GB" sz="2200" i="1" dirty="0">
              <a:solidFill>
                <a:srgbClr val="FF0000"/>
              </a:solidFill>
              <a:latin typeface="Times New Roman" panose="02020603050405020304" pitchFamily="18" charset="0"/>
              <a:cs typeface="Times New Roman" panose="02020603050405020304" pitchFamily="18" charset="0"/>
            </a:endParaRPr>
          </a:p>
          <a:p>
            <a:pPr marL="228600" lvl="0" indent="-228600" algn="l" rtl="0">
              <a:lnSpc>
                <a:spcPct val="90000"/>
              </a:lnSpc>
              <a:spcBef>
                <a:spcPts val="1000"/>
              </a:spcBef>
              <a:buFontTx/>
              <a:buChar char="-"/>
            </a:pPr>
            <a:r>
              <a:rPr lang="en-GB" b="1" dirty="0">
                <a:solidFill>
                  <a:srgbClr val="C00000"/>
                </a:solidFill>
              </a:rPr>
              <a:t>MC</a:t>
            </a:r>
            <a:r>
              <a:rPr lang="en-GB" sz="3600" b="1" dirty="0">
                <a:solidFill>
                  <a:srgbClr val="C00000"/>
                </a:solidFill>
              </a:rPr>
              <a:t>Q</a:t>
            </a:r>
            <a:r>
              <a:rPr lang="ar-EG" sz="3600" b="1" dirty="0">
                <a:solidFill>
                  <a:srgbClr val="C00000"/>
                </a:solidFill>
              </a:rPr>
              <a:t>كما اعلمتكم منذ بداية الفصل الدراسي الامتحان سيكون </a:t>
            </a:r>
          </a:p>
          <a:p>
            <a:pPr marL="228600" lvl="0" indent="-228600" algn="ctr" rtl="0">
              <a:lnSpc>
                <a:spcPct val="90000"/>
              </a:lnSpc>
              <a:spcBef>
                <a:spcPts val="1000"/>
              </a:spcBef>
              <a:buFontTx/>
              <a:buChar char="-"/>
            </a:pPr>
            <a:r>
              <a:rPr lang="ar-EG" sz="4000" b="1" dirty="0">
                <a:solidFill>
                  <a:srgbClr val="C00000"/>
                </a:solidFill>
              </a:rPr>
              <a:t>الاعتماد علي الكتاب المقرر فقط دون الاستعانة بملازم من الخارج وان شاء الله بالتوفيق</a:t>
            </a:r>
          </a:p>
          <a:p>
            <a:pPr marL="0" lvl="0" indent="0" algn="l" rtl="0">
              <a:lnSpc>
                <a:spcPct val="120000"/>
              </a:lnSpc>
              <a:spcBef>
                <a:spcPts val="0"/>
              </a:spcBef>
              <a:buNone/>
            </a:pPr>
            <a:endParaRPr lang="en-US" sz="2200" i="1" dirty="0">
              <a:solidFill>
                <a:srgbClr val="FF0000"/>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2500" dirty="0">
                <a:solidFill>
                  <a:prstClr val="black"/>
                </a:solidFill>
              </a:rPr>
              <a:t>  </a:t>
            </a:r>
            <a:endParaRPr lang="ar-EG" dirty="0"/>
          </a:p>
        </p:txBody>
      </p:sp>
    </p:spTree>
    <p:extLst>
      <p:ext uri="{BB962C8B-B14F-4D97-AF65-F5344CB8AC3E}">
        <p14:creationId xmlns:p14="http://schemas.microsoft.com/office/powerpoint/2010/main" val="780602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922115"/>
          </a:xfrm>
        </p:spPr>
        <p:txBody>
          <a:bodyPr>
            <a:noAutofit/>
          </a:bodyPr>
          <a:lstStyle/>
          <a:p>
            <a:pPr algn="l" rtl="0"/>
            <a:br>
              <a:rPr lang="en-GB" sz="3600" dirty="0">
                <a:solidFill>
                  <a:srgbClr val="FF0000"/>
                </a:solidFill>
              </a:rPr>
            </a:br>
            <a:br>
              <a:rPr lang="en-GB" sz="3600" dirty="0">
                <a:solidFill>
                  <a:srgbClr val="FF0000"/>
                </a:solidFill>
              </a:rPr>
            </a:br>
            <a:br>
              <a:rPr lang="en-GB" sz="3600" dirty="0">
                <a:solidFill>
                  <a:srgbClr val="FF0000"/>
                </a:solidFill>
              </a:rPr>
            </a:br>
            <a:r>
              <a:rPr lang="en-GB" sz="3600" dirty="0">
                <a:solidFill>
                  <a:srgbClr val="FF0000"/>
                </a:solidFill>
              </a:rPr>
              <a:t>	</a:t>
            </a:r>
            <a:endParaRPr lang="ar-EG" sz="3600" dirty="0"/>
          </a:p>
        </p:txBody>
      </p:sp>
      <p:sp>
        <p:nvSpPr>
          <p:cNvPr id="3" name="Content Placeholder 2"/>
          <p:cNvSpPr>
            <a:spLocks noGrp="1"/>
          </p:cNvSpPr>
          <p:nvPr>
            <p:ph idx="1"/>
          </p:nvPr>
        </p:nvSpPr>
        <p:spPr>
          <a:xfrm>
            <a:off x="179512" y="188640"/>
            <a:ext cx="8784976" cy="6394723"/>
          </a:xfrm>
          <a:solidFill>
            <a:schemeClr val="bg1">
              <a:lumMod val="95000"/>
            </a:schemeClr>
          </a:solidFill>
        </p:spPr>
        <p:txBody>
          <a:bodyPr>
            <a:normAutofit fontScale="25000" lnSpcReduction="20000"/>
          </a:bodyPr>
          <a:lstStyle/>
          <a:p>
            <a:pPr marL="0" lvl="0" indent="0" algn="ctr" rtl="0">
              <a:lnSpc>
                <a:spcPct val="90000"/>
              </a:lnSpc>
              <a:spcBef>
                <a:spcPts val="1000"/>
              </a:spcBef>
              <a:buNone/>
              <a:tabLst>
                <a:tab pos="1209675" algn="l"/>
              </a:tabLst>
            </a:pPr>
            <a:r>
              <a:rPr lang="ar-EG" sz="9600" b="1" dirty="0">
                <a:solidFill>
                  <a:srgbClr val="C00000"/>
                </a:solidFill>
                <a:cs typeface="+mj-cs"/>
              </a:rPr>
              <a:t>المادة المكتوبة هي النقاط المقررة والرجاء متابعة هذه النقاط في الكتاب المقررطبقا </a:t>
            </a:r>
          </a:p>
          <a:p>
            <a:pPr marL="0" lvl="0" indent="0" algn="ctr" rtl="0">
              <a:lnSpc>
                <a:spcPct val="90000"/>
              </a:lnSpc>
              <a:spcBef>
                <a:spcPts val="1000"/>
              </a:spcBef>
              <a:buNone/>
              <a:tabLst>
                <a:tab pos="1209675" algn="l"/>
              </a:tabLst>
            </a:pPr>
            <a:r>
              <a:rPr lang="ar-EG" sz="9600" b="1" dirty="0">
                <a:solidFill>
                  <a:srgbClr val="C00000"/>
                </a:solidFill>
                <a:cs typeface="+mj-cs"/>
              </a:rPr>
              <a:t>لارقام الصفحات الموضحة في التالي  </a:t>
            </a:r>
          </a:p>
          <a:p>
            <a:pPr marL="0" indent="0" algn="ctr" rtl="0">
              <a:lnSpc>
                <a:spcPct val="90000"/>
              </a:lnSpc>
              <a:spcBef>
                <a:spcPts val="1000"/>
              </a:spcBef>
              <a:buNone/>
              <a:tabLst>
                <a:tab pos="1209675" algn="l"/>
              </a:tabLst>
            </a:pPr>
            <a:r>
              <a:rPr lang="ar-EG" sz="7400" b="1" dirty="0">
                <a:solidFill>
                  <a:srgbClr val="5B9BD5">
                    <a:lumMod val="50000"/>
                  </a:srgbClr>
                </a:solidFill>
                <a:cs typeface="+mj-cs"/>
              </a:rPr>
              <a:t>المحاضرة الاولي</a:t>
            </a:r>
            <a:r>
              <a:rPr lang="en-GB" sz="7400" b="1" dirty="0">
                <a:solidFill>
                  <a:srgbClr val="5B9BD5">
                    <a:lumMod val="50000"/>
                  </a:srgbClr>
                </a:solidFill>
                <a:cs typeface="+mj-cs"/>
              </a:rPr>
              <a:t>   53-45</a:t>
            </a:r>
            <a:r>
              <a:rPr lang="ar-EG" sz="7400" b="1" dirty="0">
                <a:solidFill>
                  <a:srgbClr val="5B9BD5">
                    <a:lumMod val="50000"/>
                  </a:srgbClr>
                </a:solidFill>
                <a:cs typeface="+mj-cs"/>
              </a:rPr>
              <a:t>الكتاب من ص </a:t>
            </a:r>
            <a:endParaRPr lang="en-GB" sz="7400" dirty="0">
              <a:solidFill>
                <a:srgbClr val="FF0000"/>
              </a:solidFill>
              <a:latin typeface="Times New Roman" panose="02020603050405020304" pitchFamily="18" charset="0"/>
              <a:ea typeface="+mj-ea"/>
              <a:cs typeface="+mj-cs"/>
            </a:endParaRPr>
          </a:p>
          <a:p>
            <a:pPr marL="0" indent="0" algn="ctr" rtl="0">
              <a:lnSpc>
                <a:spcPct val="110000"/>
              </a:lnSpc>
              <a:spcBef>
                <a:spcPts val="0"/>
              </a:spcBef>
              <a:buNone/>
            </a:pPr>
            <a:r>
              <a:rPr lang="en-GB" sz="6200" b="1" dirty="0">
                <a:solidFill>
                  <a:srgbClr val="5B9BD5">
                    <a:lumMod val="50000"/>
                  </a:srgbClr>
                </a:solidFill>
                <a:cs typeface="+mj-cs"/>
              </a:rPr>
              <a:t>Lesson 22</a:t>
            </a:r>
            <a:r>
              <a:rPr lang="ar-EG" sz="6200" b="1" dirty="0">
                <a:solidFill>
                  <a:srgbClr val="5B9BD5">
                    <a:lumMod val="50000"/>
                  </a:srgbClr>
                </a:solidFill>
                <a:cs typeface="+mj-cs"/>
              </a:rPr>
              <a:t> </a:t>
            </a:r>
            <a:r>
              <a:rPr lang="en-GB" sz="6200" dirty="0">
                <a:solidFill>
                  <a:prstClr val="black"/>
                </a:solidFill>
                <a:ea typeface="+mj-ea"/>
                <a:cs typeface="+mj-cs"/>
              </a:rPr>
              <a:t> </a:t>
            </a:r>
            <a:r>
              <a:rPr lang="en-GB" sz="6200" b="1" dirty="0">
                <a:solidFill>
                  <a:srgbClr val="00B050"/>
                </a:solidFill>
                <a:latin typeface="Times New Roman" panose="02020603050405020304" pitchFamily="18" charset="0"/>
                <a:ea typeface="+mj-ea"/>
                <a:cs typeface="+mj-cs"/>
              </a:rPr>
              <a:t>Incomplete Noun Clauses</a:t>
            </a:r>
            <a:r>
              <a:rPr lang="en-GB" sz="6200" b="1" dirty="0">
                <a:solidFill>
                  <a:srgbClr val="C00000"/>
                </a:solidFill>
                <a:latin typeface="Times New Roman" panose="02020603050405020304" pitchFamily="18" charset="0"/>
                <a:ea typeface="+mj-ea"/>
                <a:cs typeface="+mj-cs"/>
              </a:rPr>
              <a:t>(P.45)</a:t>
            </a:r>
            <a:endParaRPr lang="en-GB" sz="6200" b="1" dirty="0">
              <a:solidFill>
                <a:srgbClr val="C00000"/>
              </a:solidFill>
              <a:latin typeface="Times New Roman" panose="02020603050405020304" pitchFamily="18" charset="0"/>
              <a:cs typeface="+mj-cs"/>
            </a:endParaRPr>
          </a:p>
          <a:p>
            <a:pPr algn="just" rtl="0">
              <a:lnSpc>
                <a:spcPct val="120000"/>
              </a:lnSpc>
              <a:spcBef>
                <a:spcPts val="0"/>
              </a:spcBef>
            </a:pPr>
            <a:r>
              <a:rPr lang="en-GB" sz="6200" dirty="0">
                <a:solidFill>
                  <a:srgbClr val="FF0000"/>
                </a:solidFill>
                <a:latin typeface="Times New Roman" panose="02020603050405020304" pitchFamily="18" charset="0"/>
                <a:cs typeface="Times New Roman" panose="02020603050405020304" pitchFamily="18" charset="0"/>
              </a:rPr>
              <a:t>Noun clauses </a:t>
            </a:r>
            <a:r>
              <a:rPr lang="en-GB" sz="6200" dirty="0">
                <a:latin typeface="Times New Roman" panose="02020603050405020304" pitchFamily="18" charset="0"/>
                <a:cs typeface="Times New Roman" panose="02020603050405020304" pitchFamily="18" charset="0"/>
              </a:rPr>
              <a:t>are the third type of subordinate clause. They begin with noun-clause markers. </a:t>
            </a:r>
          </a:p>
          <a:p>
            <a:pPr marL="0" indent="0" algn="just" rtl="0">
              <a:lnSpc>
                <a:spcPct val="120000"/>
              </a:lnSpc>
              <a:spcBef>
                <a:spcPts val="0"/>
              </a:spcBef>
              <a:buNone/>
            </a:pPr>
            <a:r>
              <a:rPr lang="en-GB" sz="6200" b="1" dirty="0">
                <a:solidFill>
                  <a:srgbClr val="C00000"/>
                </a:solidFill>
                <a:latin typeface="Times New Roman" panose="02020603050405020304" pitchFamily="18" charset="0"/>
                <a:cs typeface="Times New Roman" panose="02020603050405020304" pitchFamily="18" charset="0"/>
              </a:rPr>
              <a:t>See Page 45</a:t>
            </a:r>
          </a:p>
          <a:p>
            <a:pPr algn="l" rtl="0">
              <a:lnSpc>
                <a:spcPct val="120000"/>
              </a:lnSpc>
              <a:spcBef>
                <a:spcPts val="0"/>
              </a:spcBef>
            </a:pPr>
            <a:r>
              <a:rPr lang="en-GB" sz="6200" dirty="0">
                <a:latin typeface="Times New Roman" panose="02020603050405020304" pitchFamily="18" charset="0"/>
                <a:ea typeface="+mj-ea"/>
                <a:cs typeface="Times New Roman" panose="02020603050405020304" pitchFamily="18" charset="0"/>
              </a:rPr>
              <a:t>EXAMPLE:</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1-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 is in this building.   (statement) I'm sure that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 is in this building. </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2- Is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 on this floor? </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(yes/no question) I don't know if (whether)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 is   on this floor. </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3- Where is </a:t>
            </a:r>
            <a:r>
              <a:rPr lang="en-GB" sz="6200" dirty="0" err="1">
                <a:solidFill>
                  <a:prstClr val="black"/>
                </a:solidFill>
                <a:latin typeface="Times New Roman" panose="02020603050405020304" pitchFamily="18" charset="0"/>
                <a:ea typeface="+mj-ea"/>
                <a:cs typeface="Times New Roman" panose="02020603050405020304" pitchFamily="18" charset="0"/>
              </a:rPr>
              <a:t>Dr.</a:t>
            </a:r>
            <a:r>
              <a:rPr lang="en-GB" sz="6200" dirty="0">
                <a:solidFill>
                  <a:prstClr val="black"/>
                </a:solidFill>
                <a:latin typeface="Times New Roman" panose="02020603050405020304" pitchFamily="18" charset="0"/>
                <a:ea typeface="+mj-ea"/>
                <a:cs typeface="Times New Roman" panose="02020603050405020304" pitchFamily="18" charset="0"/>
              </a:rPr>
              <a:t> Hopkins' office?</a:t>
            </a:r>
          </a:p>
          <a:p>
            <a:pPr marL="0" indent="0" algn="l" rtl="0">
              <a:lnSpc>
                <a:spcPct val="120000"/>
              </a:lnSpc>
              <a:spcBef>
                <a:spcPts val="0"/>
              </a:spcBef>
              <a:buNone/>
            </a:pPr>
            <a:r>
              <a:rPr lang="en-GB" sz="6200" dirty="0">
                <a:solidFill>
                  <a:prstClr val="black"/>
                </a:solidFill>
                <a:latin typeface="Times New Roman" panose="02020603050405020304" pitchFamily="18" charset="0"/>
                <a:ea typeface="+mj-ea"/>
                <a:cs typeface="Times New Roman" panose="02020603050405020304" pitchFamily="18" charset="0"/>
              </a:rPr>
              <a:t>Noun clauses function exactly as nouns do: as subjects, as direct objects, or as complements after the verb to be.</a:t>
            </a:r>
            <a:r>
              <a:rPr lang="en-GB" sz="6200" b="1" dirty="0">
                <a:solidFill>
                  <a:srgbClr val="C00000"/>
                </a:solidFill>
                <a:latin typeface="Times New Roman" panose="02020603050405020304" pitchFamily="18" charset="0"/>
                <a:ea typeface="+mj-ea"/>
                <a:cs typeface="Times New Roman" panose="02020603050405020304" pitchFamily="18" charset="0"/>
              </a:rPr>
              <a:t> See Page 46</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When the meeting will be held has not been decided. </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(noun clause as subject)</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The weather announcer said that there will be thunderstorms. </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     (noun clause as direct object)</a:t>
            </a:r>
          </a:p>
          <a:p>
            <a:pPr marL="0" indent="0" algn="l" rtl="0">
              <a:lnSpc>
                <a:spcPct val="120000"/>
              </a:lnSpc>
              <a:spcBef>
                <a:spcPts val="0"/>
              </a:spcBef>
              <a:buNone/>
            </a:pPr>
            <a:r>
              <a:rPr lang="en-GB" sz="6200" dirty="0">
                <a:solidFill>
                  <a:prstClr val="black"/>
                </a:solidFill>
                <a:latin typeface="Times New Roman" panose="02020603050405020304" pitchFamily="18" charset="0"/>
                <a:ea typeface="+mj-ea"/>
                <a:cs typeface="Times New Roman" panose="02020603050405020304" pitchFamily="18" charset="0"/>
              </a:rPr>
              <a:t>This is what you need. (noun clause after to be)</a:t>
            </a:r>
            <a:br>
              <a:rPr lang="en-GB" sz="6200" dirty="0">
                <a:solidFill>
                  <a:prstClr val="black"/>
                </a:solidFill>
                <a:latin typeface="Times New Roman" panose="02020603050405020304" pitchFamily="18" charset="0"/>
                <a:ea typeface="+mj-ea"/>
                <a:cs typeface="Times New Roman" panose="02020603050405020304" pitchFamily="18" charset="0"/>
              </a:rPr>
            </a:br>
            <a:r>
              <a:rPr lang="en-GB" sz="6200" b="1" dirty="0">
                <a:solidFill>
                  <a:srgbClr val="FF0000"/>
                </a:solidFill>
                <a:latin typeface="Times New Roman" panose="02020603050405020304" pitchFamily="18" charset="0"/>
                <a:ea typeface="+mj-ea"/>
                <a:cs typeface="Times New Roman" panose="02020603050405020304" pitchFamily="18" charset="0"/>
              </a:rPr>
              <a:t>Exercise 22</a:t>
            </a:r>
            <a:r>
              <a:rPr lang="en-GB" sz="6200" dirty="0">
                <a:solidFill>
                  <a:prstClr val="black"/>
                </a:solidFill>
                <a:latin typeface="Times New Roman" panose="02020603050405020304" pitchFamily="18" charset="0"/>
                <a:ea typeface="+mj-ea"/>
                <a:cs typeface="Times New Roman" panose="02020603050405020304" pitchFamily="18" charset="0"/>
              </a:rPr>
              <a:t>(</a:t>
            </a:r>
            <a:r>
              <a:rPr lang="en-GB" sz="6200" b="1" dirty="0">
                <a:solidFill>
                  <a:srgbClr val="FF0000"/>
                </a:solidFill>
                <a:latin typeface="Times New Roman" panose="02020603050405020304" pitchFamily="18" charset="0"/>
                <a:ea typeface="+mj-ea"/>
                <a:cs typeface="Times New Roman" panose="02020603050405020304" pitchFamily="18" charset="0"/>
              </a:rPr>
              <a:t> </a:t>
            </a:r>
            <a:r>
              <a:rPr lang="en-GB" sz="6200" dirty="0">
                <a:solidFill>
                  <a:prstClr val="black"/>
                </a:solidFill>
                <a:latin typeface="Times New Roman" panose="02020603050405020304" pitchFamily="18" charset="0"/>
                <a:ea typeface="+mj-ea"/>
                <a:cs typeface="Times New Roman" panose="02020603050405020304" pitchFamily="18" charset="0"/>
              </a:rPr>
              <a:t>NOTE: For extra exercises look the book p.</a:t>
            </a:r>
            <a:r>
              <a:rPr lang="en-US" sz="6200" dirty="0">
                <a:solidFill>
                  <a:prstClr val="black"/>
                </a:solidFill>
                <a:latin typeface="Times New Roman" panose="02020603050405020304" pitchFamily="18" charset="0"/>
                <a:ea typeface="+mj-ea"/>
                <a:cs typeface="Times New Roman" panose="02020603050405020304" pitchFamily="18" charset="0"/>
              </a:rPr>
              <a:t>47-49</a:t>
            </a:r>
            <a:r>
              <a:rPr lang="en-GB" sz="6200" dirty="0">
                <a:solidFill>
                  <a:prstClr val="black"/>
                </a:solidFill>
                <a:latin typeface="Times New Roman" panose="02020603050405020304" pitchFamily="18" charset="0"/>
                <a:ea typeface="+mj-ea"/>
                <a:cs typeface="Times New Roman" panose="02020603050405020304" pitchFamily="18" charset="0"/>
              </a:rPr>
              <a:t>)</a:t>
            </a:r>
            <a:br>
              <a:rPr lang="en-US" sz="6200" dirty="0">
                <a:solidFill>
                  <a:srgbClr val="FF0000"/>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l. _ </a:t>
            </a:r>
            <a:r>
              <a:rPr lang="en-GB" sz="6200" b="1" dirty="0">
                <a:solidFill>
                  <a:prstClr val="black"/>
                </a:solidFill>
                <a:latin typeface="Times New Roman" panose="02020603050405020304" pitchFamily="18" charset="0"/>
                <a:ea typeface="+mj-ea"/>
                <a:cs typeface="Times New Roman" panose="02020603050405020304" pitchFamily="18" charset="0"/>
              </a:rPr>
              <a:t>(D)</a:t>
            </a:r>
            <a:r>
              <a:rPr lang="en-GB" sz="6200" dirty="0">
                <a:solidFill>
                  <a:prstClr val="black"/>
                </a:solidFill>
                <a:latin typeface="Times New Roman" panose="02020603050405020304" pitchFamily="18" charset="0"/>
                <a:ea typeface="+mj-ea"/>
                <a:cs typeface="Times New Roman" panose="02020603050405020304" pitchFamily="18" charset="0"/>
              </a:rPr>
              <a:t> That raindrops</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2.  (B) how fleas are</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3. (A) that Anna Winlock </a:t>
            </a:r>
            <a:br>
              <a:rPr lang="en-US" sz="6200" dirty="0">
                <a:solidFill>
                  <a:prstClr val="black"/>
                </a:solidFill>
                <a:latin typeface="Times New Roman" panose="02020603050405020304" pitchFamily="18" charset="0"/>
                <a:ea typeface="+mj-ea"/>
                <a:cs typeface="Times New Roman" panose="02020603050405020304" pitchFamily="18" charset="0"/>
              </a:rPr>
            </a:br>
            <a:r>
              <a:rPr lang="en-GB" sz="6200" dirty="0">
                <a:solidFill>
                  <a:prstClr val="black"/>
                </a:solidFill>
                <a:latin typeface="Times New Roman" panose="02020603050405020304" pitchFamily="18" charset="0"/>
                <a:ea typeface="+mj-ea"/>
                <a:cs typeface="Times New Roman" panose="02020603050405020304" pitchFamily="18" charset="0"/>
              </a:rPr>
              <a:t>4. (D) What ecologists call a "gallery forest"</a:t>
            </a:r>
            <a:br>
              <a:rPr lang="en-US" sz="6200" dirty="0">
                <a:solidFill>
                  <a:prstClr val="black"/>
                </a:solidFill>
                <a:ea typeface="+mj-ea"/>
                <a:cs typeface="+mj-cs"/>
              </a:rPr>
            </a:br>
            <a:br>
              <a:rPr lang="en-US" sz="2400" dirty="0">
                <a:solidFill>
                  <a:prstClr val="black"/>
                </a:solidFill>
                <a:ea typeface="+mj-ea"/>
                <a:cs typeface="+mj-cs"/>
              </a:rPr>
            </a:br>
            <a:endParaRPr lang="en-GB" b="1" dirty="0">
              <a:solidFill>
                <a:srgbClr val="C00000"/>
              </a:solidFill>
            </a:endParaRPr>
          </a:p>
          <a:p>
            <a:pPr marL="0" indent="0" algn="just" rtl="0">
              <a:buNone/>
            </a:pPr>
            <a:endParaRPr lang="en-US" sz="2800" dirty="0"/>
          </a:p>
          <a:p>
            <a:pPr algn="l" rtl="0"/>
            <a:endParaRPr lang="ar-EG" dirty="0"/>
          </a:p>
        </p:txBody>
      </p:sp>
    </p:spTree>
    <p:extLst>
      <p:ext uri="{BB962C8B-B14F-4D97-AF65-F5344CB8AC3E}">
        <p14:creationId xmlns:p14="http://schemas.microsoft.com/office/powerpoint/2010/main" val="339122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480720"/>
          </a:xfrm>
          <a:solidFill>
            <a:schemeClr val="bg1">
              <a:lumMod val="95000"/>
            </a:schemeClr>
          </a:solidFill>
        </p:spPr>
        <p:txBody>
          <a:bodyPr>
            <a:normAutofit fontScale="55000" lnSpcReduction="20000"/>
          </a:bodyPr>
          <a:lstStyle/>
          <a:p>
            <a:pPr marL="0" indent="0" algn="ctr" rtl="0">
              <a:buNone/>
            </a:pPr>
            <a:r>
              <a:rPr lang="en-GB" b="1" dirty="0">
                <a:solidFill>
                  <a:srgbClr val="00B050"/>
                </a:solidFill>
                <a:ea typeface="+mj-ea"/>
                <a:cs typeface="+mj-cs"/>
              </a:rPr>
              <a:t>LESSON</a:t>
            </a:r>
            <a:r>
              <a:rPr lang="en-GB" b="1" dirty="0">
                <a:solidFill>
                  <a:srgbClr val="FF0000"/>
                </a:solidFill>
                <a:ea typeface="+mj-ea"/>
                <a:cs typeface="+mj-cs"/>
              </a:rPr>
              <a:t> </a:t>
            </a:r>
            <a:r>
              <a:rPr lang="en-GB" b="1" dirty="0">
                <a:solidFill>
                  <a:srgbClr val="00B050"/>
                </a:solidFill>
                <a:ea typeface="+mj-ea"/>
                <a:cs typeface="+mj-cs"/>
              </a:rPr>
              <a:t>23</a:t>
            </a:r>
            <a:r>
              <a:rPr lang="ar-SA" dirty="0">
                <a:solidFill>
                  <a:srgbClr val="00B050"/>
                </a:solidFill>
                <a:ea typeface="+mj-ea"/>
                <a:cs typeface="+mj-cs"/>
              </a:rPr>
              <a:t> </a:t>
            </a:r>
            <a:endParaRPr lang="en-GB" dirty="0">
              <a:solidFill>
                <a:srgbClr val="00B050"/>
              </a:solidFill>
              <a:ea typeface="+mj-ea"/>
              <a:cs typeface="+mj-cs"/>
            </a:endParaRPr>
          </a:p>
          <a:p>
            <a:pPr marL="0" indent="0" algn="ctr" rtl="0">
              <a:buNone/>
            </a:pPr>
            <a:r>
              <a:rPr lang="en-GB" b="1" dirty="0">
                <a:solidFill>
                  <a:srgbClr val="00B050"/>
                </a:solidFill>
                <a:ea typeface="+mj-ea"/>
                <a:cs typeface="+mj-cs"/>
              </a:rPr>
              <a:t>MISSING OR INCOMPLETE PREPOSITIONAL PHRASES </a:t>
            </a:r>
            <a:r>
              <a:rPr lang="en-GB" b="1" dirty="0">
                <a:solidFill>
                  <a:srgbClr val="C00000"/>
                </a:solidFill>
                <a:ea typeface="+mj-ea"/>
                <a:cs typeface="+mj-cs"/>
              </a:rPr>
              <a:t>(P.50) </a:t>
            </a:r>
          </a:p>
          <a:p>
            <a:pPr marL="0" indent="0" algn="just" rtl="0">
              <a:buNone/>
            </a:pPr>
            <a:r>
              <a:rPr lang="en-GB" sz="2900" b="1" dirty="0">
                <a:solidFill>
                  <a:srgbClr val="00B050"/>
                </a:solidFill>
                <a:latin typeface="Times New Roman" panose="02020603050405020304" pitchFamily="18" charset="0"/>
                <a:cs typeface="Times New Roman" panose="02020603050405020304" pitchFamily="18" charset="0"/>
              </a:rPr>
              <a:t>A prepositional phrase</a:t>
            </a:r>
            <a:r>
              <a:rPr lang="en-GB" sz="2900" dirty="0">
                <a:solidFill>
                  <a:srgbClr val="FF0000"/>
                </a:solidFill>
                <a:latin typeface="Times New Roman" panose="02020603050405020304" pitchFamily="18" charset="0"/>
                <a:cs typeface="Times New Roman" panose="02020603050405020304" pitchFamily="18" charset="0"/>
              </a:rPr>
              <a:t> </a:t>
            </a:r>
            <a:r>
              <a:rPr lang="en-GB" sz="2900" dirty="0">
                <a:latin typeface="Times New Roman" panose="02020603050405020304" pitchFamily="18" charset="0"/>
                <a:cs typeface="Times New Roman" panose="02020603050405020304" pitchFamily="18" charset="0"/>
              </a:rPr>
              <a:t>consists of </a:t>
            </a:r>
            <a:r>
              <a:rPr lang="en-GB" sz="2900" b="1" dirty="0">
                <a:latin typeface="Times New Roman" panose="02020603050405020304" pitchFamily="18" charset="0"/>
                <a:cs typeface="Times New Roman" panose="02020603050405020304" pitchFamily="18" charset="0"/>
              </a:rPr>
              <a:t>a preposition</a:t>
            </a:r>
            <a:r>
              <a:rPr lang="en-GB" sz="2900" dirty="0">
                <a:latin typeface="Times New Roman" panose="02020603050405020304" pitchFamily="18" charset="0"/>
                <a:cs typeface="Times New Roman" panose="02020603050405020304" pitchFamily="18" charset="0"/>
              </a:rPr>
              <a:t> (in, at, with, for, until, and so on) followed by a noun phrase or pronoun, which is called the prepositional object. </a:t>
            </a:r>
            <a:r>
              <a:rPr lang="en-GB" sz="2900" b="1" dirty="0">
                <a:latin typeface="Times New Roman" panose="02020603050405020304" pitchFamily="18" charset="0"/>
                <a:cs typeface="Times New Roman" panose="02020603050405020304" pitchFamily="18" charset="0"/>
              </a:rPr>
              <a:t>Prepositional phrases</a:t>
            </a:r>
            <a:r>
              <a:rPr lang="en-GB" sz="2900" dirty="0">
                <a:latin typeface="Times New Roman" panose="02020603050405020304" pitchFamily="18" charset="0"/>
                <a:cs typeface="Times New Roman" panose="02020603050405020304" pitchFamily="18" charset="0"/>
              </a:rPr>
              <a:t> often describe relationships of time and location, among others.</a:t>
            </a:r>
          </a:p>
          <a:p>
            <a:pPr algn="l" rtl="0"/>
            <a:r>
              <a:rPr lang="en-GB" sz="2900" dirty="0">
                <a:latin typeface="Times New Roman" panose="02020603050405020304" pitchFamily="18" charset="0"/>
                <a:cs typeface="Times New Roman" panose="02020603050405020304" pitchFamily="18" charset="0"/>
              </a:rPr>
              <a:t>In the </a:t>
            </a:r>
            <a:r>
              <a:rPr lang="en-GB" sz="2900" i="1" dirty="0">
                <a:latin typeface="Times New Roman" panose="02020603050405020304" pitchFamily="18" charset="0"/>
                <a:cs typeface="Times New Roman" panose="02020603050405020304" pitchFamily="18" charset="0"/>
              </a:rPr>
              <a:t>autumn</a:t>
            </a:r>
            <a:r>
              <a:rPr lang="en-GB" sz="2900" dirty="0">
                <a:latin typeface="Times New Roman" panose="02020603050405020304" pitchFamily="18" charset="0"/>
                <a:cs typeface="Times New Roman" panose="02020603050405020304" pitchFamily="18" charset="0"/>
              </a:rPr>
              <a:t>, maple leaves turn red.</a:t>
            </a:r>
          </a:p>
          <a:p>
            <a:pPr lvl="0" algn="l" rtl="0"/>
            <a:r>
              <a:rPr lang="en-GB" sz="2900" dirty="0">
                <a:solidFill>
                  <a:prstClr val="black"/>
                </a:solidFill>
                <a:latin typeface="Times New Roman" panose="02020603050405020304" pitchFamily="18" charset="0"/>
                <a:cs typeface="Times New Roman" panose="02020603050405020304" pitchFamily="18" charset="0"/>
              </a:rPr>
              <a:t>This house was built </a:t>
            </a:r>
            <a:r>
              <a:rPr lang="en-GB" sz="2900" i="1" dirty="0">
                <a:solidFill>
                  <a:prstClr val="black"/>
                </a:solidFill>
                <a:latin typeface="Times New Roman" panose="02020603050405020304" pitchFamily="18" charset="0"/>
                <a:cs typeface="Times New Roman" panose="02020603050405020304" pitchFamily="18" charset="0"/>
              </a:rPr>
              <a:t>by John's grandfather</a:t>
            </a:r>
            <a:r>
              <a:rPr lang="en-GB" sz="2900" dirty="0">
                <a:solidFill>
                  <a:prstClr val="black"/>
                </a:solidFill>
                <a:latin typeface="Times New Roman" panose="02020603050405020304" pitchFamily="18" charset="0"/>
                <a:cs typeface="Times New Roman" panose="02020603050405020304" pitchFamily="18" charset="0"/>
              </a:rPr>
              <a:t>.</a:t>
            </a:r>
          </a:p>
          <a:p>
            <a:pPr marL="0" lvl="0" indent="0" algn="just" rtl="0">
              <a:buNone/>
            </a:pPr>
            <a:r>
              <a:rPr lang="en-GB" sz="2900" b="1" dirty="0">
                <a:solidFill>
                  <a:srgbClr val="C00000"/>
                </a:solidFill>
                <a:latin typeface="Times New Roman" panose="02020603050405020304" pitchFamily="18" charset="0"/>
                <a:cs typeface="Times New Roman" panose="02020603050405020304" pitchFamily="18" charset="0"/>
              </a:rPr>
              <a:t>For more information and exercises on this lesson, please revise your book page 50.</a:t>
            </a:r>
          </a:p>
          <a:p>
            <a:pPr marL="0" lvl="0" indent="0" algn="just" rtl="0">
              <a:spcBef>
                <a:spcPts val="0"/>
              </a:spcBef>
              <a:buNone/>
            </a:pPr>
            <a:r>
              <a:rPr lang="en-US" sz="2900" dirty="0">
                <a:solidFill>
                  <a:srgbClr val="FF0000"/>
                </a:solidFill>
                <a:latin typeface="Times New Roman" panose="02020603050405020304" pitchFamily="18" charset="0"/>
                <a:cs typeface="Times New Roman" panose="02020603050405020304" pitchFamily="18" charset="0"/>
              </a:rPr>
              <a:t>Example </a:t>
            </a:r>
            <a:r>
              <a:rPr lang="en-GB" sz="2900" b="1" dirty="0">
                <a:solidFill>
                  <a:srgbClr val="00B050"/>
                </a:solidFill>
                <a:latin typeface="Times New Roman" panose="02020603050405020304" pitchFamily="18" charset="0"/>
                <a:cs typeface="Times New Roman" panose="02020603050405020304" pitchFamily="18" charset="0"/>
              </a:rPr>
              <a:t>Often, </a:t>
            </a:r>
            <a:r>
              <a:rPr lang="en-GB" sz="2900" b="1" dirty="0">
                <a:solidFill>
                  <a:prstClr val="black"/>
                </a:solidFill>
                <a:latin typeface="Times New Roman" panose="02020603050405020304" pitchFamily="18" charset="0"/>
                <a:cs typeface="Times New Roman" panose="02020603050405020304" pitchFamily="18" charset="0"/>
              </a:rPr>
              <a:t>prepositional phrases come at the beginning of sentences, but they may appear in </a:t>
            </a:r>
            <a:r>
              <a:rPr lang="en-GB" sz="2900" b="1" dirty="0">
                <a:solidFill>
                  <a:srgbClr val="00B050"/>
                </a:solidFill>
                <a:latin typeface="Times New Roman" panose="02020603050405020304" pitchFamily="18" charset="0"/>
                <a:cs typeface="Times New Roman" panose="02020603050405020304" pitchFamily="18" charset="0"/>
              </a:rPr>
              <a:t>other parts of the sentence as well. </a:t>
            </a:r>
            <a:r>
              <a:rPr lang="en-GB" sz="2900" b="1" dirty="0">
                <a:solidFill>
                  <a:srgbClr val="C00000"/>
                </a:solidFill>
                <a:latin typeface="Times New Roman" panose="02020603050405020304" pitchFamily="18" charset="0"/>
                <a:cs typeface="Times New Roman" panose="02020603050405020304" pitchFamily="18" charset="0"/>
              </a:rPr>
              <a:t>See Page 50</a:t>
            </a:r>
          </a:p>
          <a:p>
            <a:pPr marL="0" lvl="0" indent="0" algn="l" rtl="0">
              <a:spcBef>
                <a:spcPts val="0"/>
              </a:spcBef>
              <a:buNone/>
            </a:pPr>
            <a:r>
              <a:rPr lang="en-GB" sz="2900" b="1" dirty="0">
                <a:solidFill>
                  <a:srgbClr val="00B050"/>
                </a:solidFill>
                <a:latin typeface="Times New Roman" panose="02020603050405020304" pitchFamily="18" charset="0"/>
                <a:cs typeface="Times New Roman" panose="02020603050405020304" pitchFamily="18" charset="0"/>
              </a:rPr>
              <a:t>Sample Items</a:t>
            </a:r>
            <a:endParaRPr lang="en-US" sz="2900" b="1" dirty="0">
              <a:solidFill>
                <a:srgbClr val="00B050"/>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prstClr val="black"/>
                </a:solidFill>
                <a:latin typeface="Times New Roman" panose="02020603050405020304" pitchFamily="18" charset="0"/>
                <a:cs typeface="Times New Roman" panose="02020603050405020304" pitchFamily="18" charset="0"/>
              </a:rPr>
              <a:t>        ______ the unaided eye can see about 6,000 stars.</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prstClr val="black"/>
                </a:solidFill>
                <a:latin typeface="Times New Roman" panose="02020603050405020304" pitchFamily="18" charset="0"/>
                <a:cs typeface="Times New Roman" panose="02020603050405020304" pitchFamily="18" charset="0"/>
              </a:rPr>
              <a:t>         (A)	A clear night</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prstClr val="black"/>
                </a:solidFill>
                <a:latin typeface="Times New Roman" panose="02020603050405020304" pitchFamily="18" charset="0"/>
                <a:cs typeface="Times New Roman" panose="02020603050405020304" pitchFamily="18" charset="0"/>
              </a:rPr>
              <a:t>          (B)It's a clear night</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srgbClr val="FF0000"/>
                </a:solidFill>
                <a:latin typeface="Times New Roman" panose="02020603050405020304" pitchFamily="18" charset="0"/>
                <a:cs typeface="Times New Roman" panose="02020603050405020304" pitchFamily="18" charset="0"/>
              </a:rPr>
              <a:t>         (C)	On a clear night</a:t>
            </a:r>
            <a:endParaRPr lang="en-US" sz="2900" b="1" dirty="0">
              <a:solidFill>
                <a:srgbClr val="FF0000"/>
              </a:solidFill>
              <a:latin typeface="Times New Roman" panose="02020603050405020304" pitchFamily="18" charset="0"/>
              <a:cs typeface="Times New Roman" panose="02020603050405020304" pitchFamily="18" charset="0"/>
            </a:endParaRPr>
          </a:p>
          <a:p>
            <a:pPr marL="0" lvl="0" indent="0" algn="l" rtl="0">
              <a:spcBef>
                <a:spcPts val="0"/>
              </a:spcBef>
              <a:buNone/>
            </a:pPr>
            <a:r>
              <a:rPr lang="en-GB" sz="2900" b="1" dirty="0">
                <a:solidFill>
                  <a:prstClr val="black"/>
                </a:solidFill>
                <a:latin typeface="Times New Roman" panose="02020603050405020304" pitchFamily="18" charset="0"/>
                <a:cs typeface="Times New Roman" panose="02020603050405020304" pitchFamily="18" charset="0"/>
              </a:rPr>
              <a:t>         (D)	When a clear night</a:t>
            </a:r>
          </a:p>
          <a:p>
            <a:pPr marL="0" lvl="0" indent="0" algn="l" rtl="0">
              <a:buNone/>
            </a:pPr>
            <a:r>
              <a:rPr lang="en-GB" sz="2900" b="1" dirty="0">
                <a:solidFill>
                  <a:srgbClr val="FF0000"/>
                </a:solidFill>
                <a:latin typeface="Times New Roman" panose="02020603050405020304" pitchFamily="18" charset="0"/>
                <a:cs typeface="Times New Roman" panose="02020603050405020304" pitchFamily="18" charset="0"/>
              </a:rPr>
              <a:t>Sample Items</a:t>
            </a:r>
            <a:endParaRPr lang="en-US" sz="2900" b="1" dirty="0">
              <a:solidFill>
                <a:srgbClr val="FF0000"/>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        ______ the unaided eye can see about 6,000 stars.</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         (A)	A clear night</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          (B)It's a clear night</a:t>
            </a:r>
            <a:endParaRPr lang="en-US" sz="2900" b="1"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srgbClr val="FF0000"/>
                </a:solidFill>
                <a:latin typeface="Times New Roman" panose="02020603050405020304" pitchFamily="18" charset="0"/>
                <a:cs typeface="Times New Roman" panose="02020603050405020304" pitchFamily="18" charset="0"/>
              </a:rPr>
              <a:t>         (C)	On a clear night</a:t>
            </a:r>
            <a:endParaRPr lang="en-US" sz="2900" b="1" dirty="0">
              <a:solidFill>
                <a:srgbClr val="FF0000"/>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         (D)	When a clear night</a:t>
            </a:r>
          </a:p>
          <a:p>
            <a:pPr lvl="0" algn="l" rtl="0"/>
            <a:r>
              <a:rPr lang="en-GB" sz="2900" b="1" dirty="0">
                <a:solidFill>
                  <a:srgbClr val="FF0000"/>
                </a:solidFill>
                <a:latin typeface="Times New Roman" panose="02020603050405020304" pitchFamily="18" charset="0"/>
                <a:cs typeface="Times New Roman" panose="02020603050405020304" pitchFamily="18" charset="0"/>
              </a:rPr>
              <a:t>Exercise 23</a:t>
            </a:r>
            <a:r>
              <a:rPr lang="en-GB" sz="2900" b="1" dirty="0">
                <a:solidFill>
                  <a:srgbClr val="C00000"/>
                </a:solidFill>
                <a:latin typeface="Times New Roman" panose="02020603050405020304" pitchFamily="18" charset="0"/>
                <a:cs typeface="Times New Roman" panose="02020603050405020304" pitchFamily="18" charset="0"/>
              </a:rPr>
              <a:t>(NOTE: For extra exercises look the book p.51-53</a:t>
            </a:r>
            <a:r>
              <a:rPr lang="en-GB" sz="2900" b="1" dirty="0">
                <a:solidFill>
                  <a:prstClr val="black"/>
                </a:solidFill>
                <a:latin typeface="Times New Roman" panose="02020603050405020304" pitchFamily="18" charset="0"/>
                <a:cs typeface="Times New Roman" panose="02020603050405020304" pitchFamily="18" charset="0"/>
              </a:rPr>
              <a:t>)</a:t>
            </a:r>
            <a:endParaRPr lang="en-GB" sz="2900" b="1" dirty="0">
              <a:solidFill>
                <a:srgbClr val="FF0000"/>
              </a:solidFill>
              <a:latin typeface="Times New Roman" panose="02020603050405020304" pitchFamily="18" charset="0"/>
              <a:cs typeface="Times New Roman" panose="02020603050405020304" pitchFamily="18" charset="0"/>
            </a:endParaRPr>
          </a:p>
          <a:p>
            <a:pPr marL="0" lvl="0" indent="0" algn="l" rtl="0">
              <a:buNone/>
            </a:pPr>
            <a:r>
              <a:rPr lang="en-GB" sz="2900" b="1" dirty="0">
                <a:solidFill>
                  <a:prstClr val="black"/>
                </a:solidFill>
                <a:latin typeface="Times New Roman" panose="02020603050405020304" pitchFamily="18" charset="0"/>
                <a:cs typeface="Times New Roman" panose="02020603050405020304" pitchFamily="18" charset="0"/>
              </a:rPr>
              <a:t>1. _ (C)       2. __ (B)        __ (A) </a:t>
            </a:r>
          </a:p>
          <a:p>
            <a:pPr marL="0" lvl="0" indent="0" algn="just" rtl="0">
              <a:buNone/>
            </a:pPr>
            <a:endParaRPr lang="en-GB" sz="2400" b="1" dirty="0">
              <a:solidFill>
                <a:srgbClr val="C00000"/>
              </a:solidFill>
              <a:latin typeface="Times New Roman" panose="02020603050405020304" pitchFamily="18" charset="0"/>
              <a:cs typeface="Times New Roman" panose="02020603050405020304" pitchFamily="18" charset="0"/>
            </a:endParaRPr>
          </a:p>
          <a:p>
            <a:pPr marL="0" lvl="0" indent="0" algn="l" rtl="0">
              <a:buNone/>
            </a:pPr>
            <a:endParaRPr lang="en-US" sz="3000" dirty="0">
              <a:solidFill>
                <a:prstClr val="black"/>
              </a:solidFill>
            </a:endParaRPr>
          </a:p>
          <a:p>
            <a:pPr marL="0" indent="0" algn="l" rtl="0">
              <a:buNone/>
            </a:pPr>
            <a:r>
              <a:rPr lang="en-GB" dirty="0"/>
              <a:t> </a:t>
            </a:r>
            <a:endParaRPr lang="en-US" dirty="0"/>
          </a:p>
          <a:p>
            <a:pPr algn="just" rtl="0"/>
            <a:endParaRPr lang="en-US" dirty="0"/>
          </a:p>
        </p:txBody>
      </p:sp>
    </p:spTree>
    <p:extLst>
      <p:ext uri="{BB962C8B-B14F-4D97-AF65-F5344CB8AC3E}">
        <p14:creationId xmlns:p14="http://schemas.microsoft.com/office/powerpoint/2010/main" val="68042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64704"/>
          </a:xfrm>
        </p:spPr>
        <p:txBody>
          <a:bodyPr>
            <a:noAutofit/>
          </a:bodyPr>
          <a:lstStyle/>
          <a:p>
            <a:pPr rtl="0"/>
            <a:br>
              <a:rPr lang="en-GB" sz="2800" b="1" dirty="0">
                <a:solidFill>
                  <a:srgbClr val="00B050"/>
                </a:solidFill>
              </a:rPr>
            </a:br>
            <a:r>
              <a:rPr lang="ar-EG" sz="2800" b="1" dirty="0">
                <a:solidFill>
                  <a:srgbClr val="C00000"/>
                </a:solidFill>
              </a:rPr>
              <a:t>المحاضرة الثانية الدرس 24-25</a:t>
            </a:r>
            <a:br>
              <a:rPr lang="en-GB" sz="2800" b="1" dirty="0">
                <a:solidFill>
                  <a:srgbClr val="00B050"/>
                </a:solidFill>
              </a:rPr>
            </a:br>
            <a:r>
              <a:rPr lang="en-GB" sz="2800" b="1" dirty="0">
                <a:solidFill>
                  <a:srgbClr val="0070C0"/>
                </a:solidFill>
              </a:rPr>
              <a:t>LESSON 24</a:t>
            </a:r>
            <a:r>
              <a:rPr lang="ar-SA" sz="2800" b="1" dirty="0">
                <a:solidFill>
                  <a:srgbClr val="0070C0"/>
                </a:solidFill>
              </a:rPr>
              <a:t> </a:t>
            </a:r>
            <a:r>
              <a:rPr lang="ar-SA" sz="2800" b="1" dirty="0"/>
              <a:t>: </a:t>
            </a:r>
            <a:r>
              <a:rPr lang="en-GB" sz="2800" b="1" dirty="0"/>
              <a:t>WORD ORDER ITEMS </a:t>
            </a:r>
            <a:r>
              <a:rPr lang="en-GB" sz="2800" b="1" dirty="0">
                <a:solidFill>
                  <a:srgbClr val="C00000"/>
                </a:solidFill>
              </a:rPr>
              <a:t>( P.54-60)</a:t>
            </a:r>
            <a:br>
              <a:rPr lang="en-US" sz="2800" dirty="0">
                <a:solidFill>
                  <a:srgbClr val="C00000"/>
                </a:solidFill>
              </a:rPr>
            </a:br>
            <a:endParaRPr lang="ar-EG" sz="2800" dirty="0">
              <a:solidFill>
                <a:srgbClr val="C00000"/>
              </a:solidFill>
            </a:endParaRPr>
          </a:p>
        </p:txBody>
      </p:sp>
      <p:sp>
        <p:nvSpPr>
          <p:cNvPr id="3" name="Content Placeholder 2"/>
          <p:cNvSpPr>
            <a:spLocks noGrp="1"/>
          </p:cNvSpPr>
          <p:nvPr>
            <p:ph idx="1"/>
          </p:nvPr>
        </p:nvSpPr>
        <p:spPr>
          <a:xfrm>
            <a:off x="179512" y="908720"/>
            <a:ext cx="8712968" cy="5832648"/>
          </a:xfrm>
          <a:solidFill>
            <a:schemeClr val="bg1">
              <a:lumMod val="95000"/>
            </a:schemeClr>
          </a:solidFill>
        </p:spPr>
        <p:txBody>
          <a:bodyPr>
            <a:normAutofit fontScale="92500" lnSpcReduction="20000"/>
          </a:bodyPr>
          <a:lstStyle/>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All of the answer choices for a Structure item involving word order contain more or less the same words, but they are arranged in four different orders. The word order is "scrambled"' in three choices; one is correct. Most items consist of three or four words.</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(A)	XY Z</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(B)	Y X Z</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(C)ZY X</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(D)X ZY</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Word order problems are easy to identify because the answer choices are exactly-or almost exactly-the same length, so the answer choices form a rectangle.</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(A)	so far away from</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(B)	away so far from</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(C)	from so far away</a:t>
            </a:r>
            <a:endParaRPr lang="en-US" sz="1900" dirty="0">
              <a:latin typeface="Times New Roman" panose="02020603050405020304" pitchFamily="18" charset="0"/>
              <a:cs typeface="Times New Roman" panose="02020603050405020304" pitchFamily="18" charset="0"/>
            </a:endParaRPr>
          </a:p>
          <a:p>
            <a:pPr marL="0" indent="0" algn="just" rtl="0">
              <a:lnSpc>
                <a:spcPct val="110000"/>
              </a:lnSpc>
              <a:spcBef>
                <a:spcPts val="0"/>
              </a:spcBef>
              <a:buNone/>
            </a:pPr>
            <a:r>
              <a:rPr lang="en-GB" sz="1900" dirty="0">
                <a:latin typeface="Times New Roman" panose="02020603050405020304" pitchFamily="18" charset="0"/>
                <a:cs typeface="Times New Roman" panose="02020603050405020304" pitchFamily="18" charset="0"/>
              </a:rPr>
              <a:t>            (D)	away from so far</a:t>
            </a:r>
          </a:p>
          <a:p>
            <a:pPr lvl="0" algn="just" rtl="0">
              <a:lnSpc>
                <a:spcPct val="110000"/>
              </a:lnSpc>
              <a:spcBef>
                <a:spcPts val="0"/>
              </a:spcBef>
            </a:pPr>
            <a:r>
              <a:rPr lang="en-GB" sz="2400" b="1" dirty="0">
                <a:solidFill>
                  <a:srgbClr val="FF0000"/>
                </a:solidFill>
              </a:rPr>
              <a:t>Word order </a:t>
            </a:r>
            <a:r>
              <a:rPr lang="en-GB" sz="2400" dirty="0">
                <a:solidFill>
                  <a:prstClr val="black"/>
                </a:solidFill>
              </a:rPr>
              <a:t>items are the only Structure items in which the distractors can be ungrammatical. In other Structure problems, distractors are always correct in some context. However, at least two of the choices may be grammatical. The correct choice depends on the context of the sentence</a:t>
            </a:r>
          </a:p>
          <a:p>
            <a:pPr marL="0" lvl="0" indent="0" algn="l" rtl="0">
              <a:buNone/>
            </a:pPr>
            <a:r>
              <a:rPr lang="en-GB" sz="1800" dirty="0">
                <a:solidFill>
                  <a:prstClr val="black"/>
                </a:solidFill>
              </a:rPr>
              <a:t>A special type of word order problem involves </a:t>
            </a:r>
            <a:r>
              <a:rPr lang="en-GB" sz="1800" b="1" dirty="0">
                <a:solidFill>
                  <a:prstClr val="black"/>
                </a:solidFill>
              </a:rPr>
              <a:t>inversions</a:t>
            </a:r>
            <a:r>
              <a:rPr lang="en-GB" sz="1800" dirty="0">
                <a:solidFill>
                  <a:prstClr val="black"/>
                </a:solidFill>
              </a:rPr>
              <a:t>. This type of sentence uses question word order even though the sentence is not a question. When are inversions used?</a:t>
            </a:r>
            <a:endParaRPr lang="en-US" sz="1800" dirty="0">
              <a:solidFill>
                <a:prstClr val="black"/>
              </a:solidFill>
            </a:endParaRPr>
          </a:p>
          <a:p>
            <a:pPr marL="0" lvl="0" indent="0" algn="just" rtl="0">
              <a:lnSpc>
                <a:spcPct val="110000"/>
              </a:lnSpc>
              <a:spcBef>
                <a:spcPts val="0"/>
              </a:spcBef>
              <a:buNone/>
            </a:pPr>
            <a:endParaRPr lang="en-GB" sz="2400" dirty="0">
              <a:solidFill>
                <a:prstClr val="black"/>
              </a:solidFill>
            </a:endParaRPr>
          </a:p>
          <a:p>
            <a:pPr marL="0" indent="0" algn="just" rtl="0">
              <a:buNone/>
            </a:pPr>
            <a:endParaRPr lang="en-US" dirty="0"/>
          </a:p>
          <a:p>
            <a:pPr marL="0" indent="0" algn="r">
              <a:buNone/>
            </a:pPr>
            <a:endParaRPr lang="ar-EG" dirty="0"/>
          </a:p>
        </p:txBody>
      </p:sp>
    </p:spTree>
    <p:extLst>
      <p:ext uri="{BB962C8B-B14F-4D97-AF65-F5344CB8AC3E}">
        <p14:creationId xmlns:p14="http://schemas.microsoft.com/office/powerpoint/2010/main" val="3593151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712968" cy="6120680"/>
          </a:xfrm>
          <a:solidFill>
            <a:schemeClr val="bg1">
              <a:lumMod val="95000"/>
            </a:schemeClr>
          </a:solidFill>
        </p:spPr>
        <p:txBody>
          <a:bodyPr>
            <a:normAutofit fontScale="92500" lnSpcReduction="10000"/>
          </a:bodyPr>
          <a:lstStyle/>
          <a:p>
            <a:pPr marL="0" lvl="0" indent="0" algn="l" rtl="0">
              <a:buNone/>
            </a:pPr>
            <a:r>
              <a:rPr lang="en-GB" sz="1800" dirty="0">
                <a:solidFill>
                  <a:prstClr val="black"/>
                </a:solidFill>
              </a:rPr>
              <a:t> </a:t>
            </a:r>
            <a:r>
              <a:rPr lang="en-GB" sz="1800" b="1" dirty="0">
                <a:solidFill>
                  <a:prstClr val="black"/>
                </a:solidFill>
              </a:rPr>
              <a:t>When the negative words listed below are placed at the beginning of a clause for emphasis </a:t>
            </a:r>
            <a:r>
              <a:rPr lang="en-GB" sz="2400" b="1" dirty="0">
                <a:solidFill>
                  <a:srgbClr val="C00000"/>
                </a:solidFill>
                <a:latin typeface="Times New Roman" panose="02020603050405020304" pitchFamily="18" charset="0"/>
                <a:cs typeface="Times New Roman" panose="02020603050405020304" pitchFamily="18" charset="0"/>
              </a:rPr>
              <a:t>See Page 55</a:t>
            </a:r>
            <a:r>
              <a:rPr lang="en-GB" sz="2400" dirty="0"/>
              <a:t> </a:t>
            </a:r>
            <a:endParaRPr lang="en-US" sz="2400" dirty="0">
              <a:solidFill>
                <a:prstClr val="black"/>
              </a:solidFill>
            </a:endParaRPr>
          </a:p>
          <a:p>
            <a:pPr marL="0" lvl="0" indent="0" algn="l" rtl="0">
              <a:buNone/>
            </a:pPr>
            <a:r>
              <a:rPr lang="en-GB" sz="1800" b="1" dirty="0">
                <a:solidFill>
                  <a:srgbClr val="FF0000"/>
                </a:solidFill>
              </a:rPr>
              <a:t>not only                                      never</a:t>
            </a:r>
            <a:endParaRPr lang="en-US" sz="1800" b="1" dirty="0">
              <a:solidFill>
                <a:srgbClr val="FF0000"/>
              </a:solidFill>
            </a:endParaRPr>
          </a:p>
          <a:p>
            <a:pPr marL="0" lvl="0" indent="0" algn="l" rtl="0">
              <a:buNone/>
            </a:pPr>
            <a:r>
              <a:rPr lang="en-GB" sz="1800" b="1" dirty="0">
                <a:solidFill>
                  <a:srgbClr val="FF0000"/>
                </a:solidFill>
              </a:rPr>
              <a:t>not until                                       seldom</a:t>
            </a:r>
            <a:endParaRPr lang="en-US" sz="1800" b="1" dirty="0">
              <a:solidFill>
                <a:srgbClr val="FF0000"/>
              </a:solidFill>
            </a:endParaRPr>
          </a:p>
          <a:p>
            <a:pPr marL="0" lvl="0" indent="0" algn="l" rtl="0">
              <a:buNone/>
            </a:pPr>
            <a:r>
              <a:rPr lang="en-GB" sz="1800" b="1" dirty="0">
                <a:solidFill>
                  <a:srgbClr val="FF0000"/>
                </a:solidFill>
              </a:rPr>
              <a:t>not once                                      rarely</a:t>
            </a:r>
            <a:endParaRPr lang="en-US" sz="1800" b="1" dirty="0">
              <a:solidFill>
                <a:srgbClr val="FF0000"/>
              </a:solidFill>
            </a:endParaRPr>
          </a:p>
          <a:p>
            <a:pPr marL="0" lvl="0" indent="0" algn="l" rtl="0">
              <a:buNone/>
            </a:pPr>
            <a:r>
              <a:rPr lang="en-GB" sz="1800" b="1" dirty="0">
                <a:solidFill>
                  <a:srgbClr val="FF0000"/>
                </a:solidFill>
              </a:rPr>
              <a:t>at no time                                    scarcely</a:t>
            </a:r>
            <a:endParaRPr lang="en-US" sz="1800" b="1" dirty="0">
              <a:solidFill>
                <a:srgbClr val="FF0000"/>
              </a:solidFill>
            </a:endParaRPr>
          </a:p>
          <a:p>
            <a:pPr marL="0" lvl="0" indent="0" algn="l" rtl="0">
              <a:buNone/>
            </a:pPr>
            <a:r>
              <a:rPr lang="en-GB" sz="1800" b="1" dirty="0">
                <a:solidFill>
                  <a:srgbClr val="FF0000"/>
                </a:solidFill>
              </a:rPr>
              <a:t>by no means                                no sooner</a:t>
            </a:r>
            <a:endParaRPr lang="en-US" sz="1800" b="1" dirty="0">
              <a:solidFill>
                <a:srgbClr val="FF0000"/>
              </a:solidFill>
            </a:endParaRPr>
          </a:p>
          <a:p>
            <a:pPr marL="0" lvl="0" indent="0" algn="l" rtl="0">
              <a:buNone/>
            </a:pPr>
            <a:r>
              <a:rPr lang="en-GB" sz="1800" b="1" dirty="0">
                <a:solidFill>
                  <a:srgbClr val="FF0000"/>
                </a:solidFill>
              </a:rPr>
              <a:t>Nowhere</a:t>
            </a:r>
          </a:p>
          <a:p>
            <a:pPr marL="0" lvl="0" indent="0" algn="l" rtl="0">
              <a:buNone/>
            </a:pPr>
            <a:r>
              <a:rPr lang="en-GB" sz="1800" dirty="0">
                <a:solidFill>
                  <a:prstClr val="black"/>
                </a:solidFill>
              </a:rPr>
              <a:t> </a:t>
            </a:r>
            <a:r>
              <a:rPr lang="en-GB" sz="1800" b="1" dirty="0">
                <a:solidFill>
                  <a:prstClr val="black"/>
                </a:solidFill>
              </a:rPr>
              <a:t>When the following expressions beginning with only occur at the beginning of a sentence ( with these expressions the subject and verb of the second clause are inverted) </a:t>
            </a:r>
            <a:endParaRPr lang="ar-EG" sz="1800" b="1" dirty="0">
              <a:solidFill>
                <a:prstClr val="black"/>
              </a:solidFill>
            </a:endParaRPr>
          </a:p>
          <a:p>
            <a:pPr marL="0" lvl="0" indent="0" algn="l" rtl="0">
              <a:buNone/>
            </a:pPr>
            <a:r>
              <a:rPr lang="en-GB" sz="2400" b="1" dirty="0">
                <a:solidFill>
                  <a:srgbClr val="C00000"/>
                </a:solidFill>
                <a:latin typeface="Times New Roman" panose="02020603050405020304" pitchFamily="18" charset="0"/>
                <a:cs typeface="Times New Roman" panose="02020603050405020304" pitchFamily="18" charset="0"/>
              </a:rPr>
              <a:t>See Page 55</a:t>
            </a:r>
            <a:r>
              <a:rPr lang="en-GB" sz="2400" dirty="0">
                <a:solidFill>
                  <a:prstClr val="black"/>
                </a:solidFill>
              </a:rPr>
              <a:t> </a:t>
            </a:r>
            <a:endParaRPr lang="en-US" sz="2400" dirty="0">
              <a:solidFill>
                <a:prstClr val="black"/>
              </a:solidFill>
            </a:endParaRPr>
          </a:p>
          <a:p>
            <a:pPr marL="0" lvl="0" indent="0" algn="just" rtl="0">
              <a:buNone/>
            </a:pPr>
            <a:r>
              <a:rPr lang="en-GB" sz="1800" b="1" dirty="0">
                <a:solidFill>
                  <a:srgbClr val="FF0000"/>
                </a:solidFill>
              </a:rPr>
              <a:t>               Only if  only when   Only because      only after</a:t>
            </a:r>
            <a:r>
              <a:rPr lang="en-US" sz="1800" b="1" dirty="0">
                <a:solidFill>
                  <a:srgbClr val="FF0000"/>
                </a:solidFill>
              </a:rPr>
              <a:t> </a:t>
            </a:r>
            <a:r>
              <a:rPr lang="en-GB" sz="1800" b="1" dirty="0">
                <a:solidFill>
                  <a:srgbClr val="FF0000"/>
                </a:solidFill>
              </a:rPr>
              <a:t>  Only until</a:t>
            </a:r>
          </a:p>
          <a:p>
            <a:pPr lvl="0" algn="just" rtl="0">
              <a:lnSpc>
                <a:spcPct val="107000"/>
              </a:lnSpc>
              <a:buFont typeface="Wingdings" panose="05000000000000000000" pitchFamily="2" charset="2"/>
              <a:buChar char=""/>
            </a:pPr>
            <a:r>
              <a:rPr lang="en-GB" sz="1800" b="1" dirty="0">
                <a:solidFill>
                  <a:srgbClr val="FF0000"/>
                </a:solidFill>
                <a:latin typeface="Times New Roman" panose="02020603050405020304" pitchFamily="18" charset="0"/>
                <a:cs typeface="Times New Roman" panose="02020603050405020304" pitchFamily="18" charset="0"/>
              </a:rPr>
              <a:t> </a:t>
            </a:r>
            <a:r>
              <a:rPr lang="en-GB"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When the following expressions beginning with only occur at the beginning of a sentence ( with these expressions the subject and verb of the second clause are inverted) </a:t>
            </a:r>
            <a:r>
              <a:rPr lang="en-GB" sz="2400" b="1" dirty="0">
                <a:solidFill>
                  <a:srgbClr val="C00000"/>
                </a:solidFill>
                <a:latin typeface="Times New Roman" panose="02020603050405020304" pitchFamily="18" charset="0"/>
                <a:cs typeface="Times New Roman" panose="02020603050405020304" pitchFamily="18" charset="0"/>
              </a:rPr>
              <a:t>See Page 56</a:t>
            </a:r>
          </a:p>
          <a:p>
            <a:pPr lvl="0" algn="just" rtl="0"/>
            <a:r>
              <a:rPr lang="en-GB" sz="1800" b="1" dirty="0">
                <a:solidFill>
                  <a:prstClr val="black"/>
                </a:solidFill>
              </a:rPr>
              <a:t>When clauses beginning with the word so + an adjective or participle occur at the beginning of a sentence </a:t>
            </a:r>
            <a:r>
              <a:rPr lang="en-GB" sz="2400" b="1" dirty="0">
                <a:solidFill>
                  <a:srgbClr val="C00000"/>
                </a:solidFill>
                <a:latin typeface="Times New Roman" panose="02020603050405020304" pitchFamily="18" charset="0"/>
                <a:cs typeface="Times New Roman" panose="02020603050405020304" pitchFamily="18" charset="0"/>
              </a:rPr>
              <a:t>See Page 56</a:t>
            </a:r>
            <a:endParaRPr lang="en-US" sz="2400" dirty="0">
              <a:solidFill>
                <a:prstClr val="black"/>
              </a:solidFill>
            </a:endParaRPr>
          </a:p>
          <a:p>
            <a:pPr lvl="0" algn="just" rtl="0">
              <a:lnSpc>
                <a:spcPct val="107000"/>
              </a:lnSpc>
              <a:buFont typeface="Wingdings" panose="05000000000000000000" pitchFamily="2" charset="2"/>
              <a:buChar char=""/>
            </a:pPr>
            <a:r>
              <a:rPr lang="en-GB" sz="1900" b="1" dirty="0">
                <a:solidFill>
                  <a:prstClr val="black"/>
                </a:solidFill>
              </a:rPr>
              <a:t>When clauses beginning with expressions of place or order occur at the start of a sentence (in these cases, the subject and main verb are inverted since</a:t>
            </a:r>
            <a:r>
              <a:rPr lang="en-GB" sz="1900" dirty="0">
                <a:solidFill>
                  <a:prstClr val="black"/>
                </a:solidFill>
              </a:rPr>
              <a:t> </a:t>
            </a:r>
            <a:r>
              <a:rPr lang="en-GB" sz="1900" b="1" dirty="0">
                <a:solidFill>
                  <a:prstClr val="black"/>
                </a:solidFill>
              </a:rPr>
              <a:t>auxiliary verbs are not used as they would be in most questions)</a:t>
            </a:r>
            <a:r>
              <a:rPr lang="en-GB" sz="1900" dirty="0">
                <a:solidFill>
                  <a:prstClr val="black"/>
                </a:solidFill>
              </a:rPr>
              <a:t> </a:t>
            </a:r>
            <a:r>
              <a:rPr lang="en-GB" sz="2400" b="1" dirty="0">
                <a:solidFill>
                  <a:srgbClr val="C00000"/>
                </a:solidFill>
                <a:latin typeface="Times New Roman" panose="02020603050405020304" pitchFamily="18" charset="0"/>
                <a:cs typeface="Times New Roman" panose="02020603050405020304" pitchFamily="18" charset="0"/>
              </a:rPr>
              <a:t>See Page 56</a:t>
            </a:r>
          </a:p>
          <a:p>
            <a:pPr marL="0" lvl="0" indent="0" algn="l" rtl="0">
              <a:buNone/>
            </a:pPr>
            <a:endParaRPr lang="en-US" sz="1800" b="1" dirty="0">
              <a:solidFill>
                <a:srgbClr val="FF0000"/>
              </a:solidFill>
            </a:endParaRPr>
          </a:p>
          <a:p>
            <a:pPr algn="just" rtl="0"/>
            <a:endParaRPr lang="en-GB" sz="2400" dirty="0"/>
          </a:p>
          <a:p>
            <a:pPr marL="0" indent="0" algn="just" rtl="0">
              <a:buNone/>
            </a:pPr>
            <a:endParaRPr lang="ar-EG" sz="2400" dirty="0"/>
          </a:p>
        </p:txBody>
      </p:sp>
    </p:spTree>
    <p:extLst>
      <p:ext uri="{BB962C8B-B14F-4D97-AF65-F5344CB8AC3E}">
        <p14:creationId xmlns:p14="http://schemas.microsoft.com/office/powerpoint/2010/main" val="3669157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784976" cy="6408712"/>
          </a:xfrm>
          <a:solidFill>
            <a:schemeClr val="bg1">
              <a:lumMod val="95000"/>
            </a:schemeClr>
          </a:solidFill>
        </p:spPr>
        <p:txBody>
          <a:bodyPr>
            <a:normAutofit fontScale="85000" lnSpcReduction="20000"/>
          </a:bodyPr>
          <a:lstStyle/>
          <a:p>
            <a:pPr algn="l">
              <a:lnSpc>
                <a:spcPct val="107000"/>
              </a:lnSpc>
              <a:spcAft>
                <a:spcPts val="0"/>
              </a:spcAft>
            </a:pPr>
            <a:r>
              <a:rPr lang="en-GB" sz="2900" b="1" dirty="0">
                <a:latin typeface="Times New Roman" panose="02020603050405020304" pitchFamily="18" charset="0"/>
                <a:ea typeface="Calibri" panose="020F0502020204030204" pitchFamily="34" charset="0"/>
                <a:cs typeface="Times New Roman" panose="02020603050405020304" pitchFamily="18" charset="0"/>
              </a:rPr>
              <a:t>Sample Items</a:t>
            </a:r>
          </a:p>
          <a:p>
            <a:pPr marL="269875" indent="-269875" algn="l">
              <a:lnSpc>
                <a:spcPct val="107000"/>
              </a:lnSpc>
              <a:spcAft>
                <a:spcPts val="0"/>
              </a:spcAft>
            </a:pPr>
            <a:r>
              <a:rPr lang="en-GB" sz="2900" b="1" dirty="0">
                <a:latin typeface="Times New Roman" panose="02020603050405020304" pitchFamily="18" charset="0"/>
                <a:ea typeface="Calibri" panose="020F0502020204030204" pitchFamily="34" charset="0"/>
                <a:cs typeface="Times New Roman" panose="02020603050405020304" pitchFamily="18" charset="0"/>
              </a:rPr>
              <a:t>      Andromeda is a galaxy containing millions of individual stars, but it is   ______ Earth that it looks like a blurry patch of light.</a:t>
            </a:r>
          </a:p>
          <a:p>
            <a:pPr marL="0" indent="0" algn="l">
              <a:lnSpc>
                <a:spcPct val="107000"/>
              </a:lnSpc>
              <a:spcAft>
                <a:spcPts val="0"/>
              </a:spcAft>
              <a:buNone/>
            </a:pPr>
            <a:r>
              <a:rPr lang="en-GB" sz="2900" b="1" dirty="0">
                <a:latin typeface="Times New Roman" panose="02020603050405020304" pitchFamily="18" charset="0"/>
                <a:ea typeface="Calibri" panose="020F0502020204030204" pitchFamily="34" charset="0"/>
                <a:cs typeface="Times New Roman" panose="02020603050405020304" pitchFamily="18" charset="0"/>
              </a:rPr>
              <a:t>          (A)	so far away from</a:t>
            </a:r>
          </a:p>
          <a:p>
            <a:pPr marL="0" indent="0" algn="l">
              <a:lnSpc>
                <a:spcPct val="107000"/>
              </a:lnSpc>
              <a:spcAft>
                <a:spcPts val="0"/>
              </a:spcAft>
              <a:buNone/>
            </a:pPr>
            <a:r>
              <a:rPr lang="en-GB" sz="2900" b="1" dirty="0">
                <a:latin typeface="Times New Roman" panose="02020603050405020304" pitchFamily="18" charset="0"/>
                <a:ea typeface="Calibri" panose="020F0502020204030204" pitchFamily="34" charset="0"/>
                <a:cs typeface="Times New Roman" panose="02020603050405020304" pitchFamily="18" charset="0"/>
              </a:rPr>
              <a:t>          (B)	away so far from</a:t>
            </a:r>
          </a:p>
          <a:p>
            <a:pPr marL="0" indent="0" algn="l">
              <a:lnSpc>
                <a:spcPct val="107000"/>
              </a:lnSpc>
              <a:spcAft>
                <a:spcPts val="0"/>
              </a:spcAft>
              <a:buNone/>
            </a:pPr>
            <a:r>
              <a:rPr lang="en-GB" sz="2900" b="1" dirty="0">
                <a:latin typeface="Times New Roman" panose="02020603050405020304" pitchFamily="18" charset="0"/>
                <a:ea typeface="Calibri" panose="020F0502020204030204" pitchFamily="34" charset="0"/>
                <a:cs typeface="Times New Roman" panose="02020603050405020304" pitchFamily="18" charset="0"/>
              </a:rPr>
              <a:t>          (C)	from so far away</a:t>
            </a:r>
          </a:p>
          <a:p>
            <a:pPr marL="0" indent="0" algn="l">
              <a:lnSpc>
                <a:spcPct val="107000"/>
              </a:lnSpc>
              <a:spcAft>
                <a:spcPts val="0"/>
              </a:spcAft>
              <a:buNone/>
            </a:pPr>
            <a:r>
              <a:rPr lang="en-GB" sz="2900" b="1" dirty="0">
                <a:latin typeface="Times New Roman" panose="02020603050405020304" pitchFamily="18" charset="0"/>
                <a:ea typeface="Calibri" panose="020F0502020204030204" pitchFamily="34" charset="0"/>
                <a:cs typeface="Times New Roman" panose="02020603050405020304" pitchFamily="18" charset="0"/>
              </a:rPr>
              <a:t>           (D)	away from so far</a:t>
            </a:r>
          </a:p>
          <a:p>
            <a:pPr marL="0" lvl="0" indent="0" algn="l" rtl="0">
              <a:buNone/>
            </a:pPr>
            <a:r>
              <a:rPr lang="en-GB" sz="2100" b="1" dirty="0">
                <a:solidFill>
                  <a:srgbClr val="FF0000"/>
                </a:solidFill>
                <a:ea typeface="+mj-ea"/>
                <a:cs typeface="+mj-cs"/>
              </a:rPr>
              <a:t>Exercise 24</a:t>
            </a:r>
            <a:r>
              <a:rPr lang="en-GB" sz="2400" b="1" dirty="0">
                <a:solidFill>
                  <a:srgbClr val="C00000"/>
                </a:solidFill>
                <a:latin typeface="Times New Roman" panose="02020603050405020304" pitchFamily="18" charset="0"/>
                <a:ea typeface="+mj-ea"/>
                <a:cs typeface="Times New Roman" panose="02020603050405020304" pitchFamily="18" charset="0"/>
              </a:rPr>
              <a:t>(NOTE: For extra exercises look the book p.57- 60)</a:t>
            </a:r>
            <a:endParaRPr lang="en-GB" sz="2400" b="1" dirty="0">
              <a:solidFill>
                <a:srgbClr val="C00000"/>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1</a:t>
            </a:r>
            <a:r>
              <a:rPr lang="en-GB" sz="2600" b="1" dirty="0">
                <a:solidFill>
                  <a:prstClr val="black"/>
                </a:solidFill>
                <a:latin typeface="Times New Roman" panose="02020603050405020304" pitchFamily="18" charset="0"/>
                <a:cs typeface="Times New Roman" panose="02020603050405020304" pitchFamily="18" charset="0"/>
              </a:rPr>
              <a:t>. </a:t>
            </a:r>
            <a:r>
              <a:rPr lang="en-GB" sz="2600" dirty="0">
                <a:solidFill>
                  <a:prstClr val="black"/>
                </a:solidFill>
                <a:latin typeface="Times New Roman" panose="02020603050405020304" pitchFamily="18" charset="0"/>
                <a:cs typeface="Times New Roman" panose="02020603050405020304" pitchFamily="18" charset="0"/>
              </a:rPr>
              <a:t>Hills known as land islands, or salt domes, are ______ Louisiana's marshlands.</a:t>
            </a:r>
            <a:r>
              <a:rPr lang="en-GB" sz="2600" dirty="0">
                <a:solidFill>
                  <a:srgbClr val="FF0000"/>
                </a:solidFill>
                <a:latin typeface="Times New Roman" panose="02020603050405020304" pitchFamily="18" charset="0"/>
                <a:cs typeface="Times New Roman" panose="02020603050405020304" pitchFamily="18" charset="0"/>
              </a:rPr>
              <a:t> (A) </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2.	______ of chamber music is the string quartet. (</a:t>
            </a:r>
            <a:r>
              <a:rPr lang="en-GB" sz="2600" dirty="0">
                <a:solidFill>
                  <a:srgbClr val="FF0000"/>
                </a:solidFill>
                <a:latin typeface="Times New Roman" panose="02020603050405020304" pitchFamily="18" charset="0"/>
                <a:cs typeface="Times New Roman" panose="02020603050405020304" pitchFamily="18" charset="0"/>
              </a:rPr>
              <a:t>B) </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3. Not until the seventeenth century ______ to measure the speed of light.</a:t>
            </a:r>
            <a:r>
              <a:rPr lang="en-GB" sz="2600" dirty="0">
                <a:solidFill>
                  <a:srgbClr val="FF0000"/>
                </a:solidFill>
                <a:latin typeface="Times New Roman" panose="02020603050405020304" pitchFamily="18" charset="0"/>
                <a:cs typeface="Times New Roman" panose="02020603050405020304" pitchFamily="18" charset="0"/>
              </a:rPr>
              <a:t> (A) </a:t>
            </a:r>
            <a:endParaRPr lang="en-US" sz="2600" dirty="0">
              <a:solidFill>
                <a:prstClr val="black"/>
              </a:solidFill>
              <a:latin typeface="Times New Roman" panose="02020603050405020304" pitchFamily="18" charset="0"/>
              <a:cs typeface="Times New Roman" panose="02020603050405020304" pitchFamily="18" charset="0"/>
            </a:endParaRPr>
          </a:p>
          <a:p>
            <a:pPr marL="0" lvl="0" indent="0" algn="l" rtl="0">
              <a:buNone/>
            </a:pPr>
            <a:r>
              <a:rPr lang="en-GB" sz="2600" dirty="0">
                <a:solidFill>
                  <a:prstClr val="black"/>
                </a:solidFill>
                <a:latin typeface="Times New Roman" panose="02020603050405020304" pitchFamily="18" charset="0"/>
                <a:cs typeface="Times New Roman" panose="02020603050405020304" pitchFamily="18" charset="0"/>
              </a:rPr>
              <a:t>4.	Alfalfa is ______ for livestock</a:t>
            </a:r>
            <a:r>
              <a:rPr lang="en-GB" sz="2600" dirty="0">
                <a:solidFill>
                  <a:srgbClr val="FF0000"/>
                </a:solidFill>
                <a:latin typeface="Times New Roman" panose="02020603050405020304" pitchFamily="18" charset="0"/>
                <a:cs typeface="Times New Roman" panose="02020603050405020304" pitchFamily="18" charset="0"/>
              </a:rPr>
              <a:t>(C) </a:t>
            </a:r>
            <a:r>
              <a:rPr lang="en-GB" sz="2600" dirty="0">
                <a:solidFill>
                  <a:prstClr val="black"/>
                </a:solidFill>
                <a:latin typeface="Times New Roman" panose="02020603050405020304" pitchFamily="18" charset="0"/>
                <a:cs typeface="Times New Roman" panose="02020603050405020304" pitchFamily="18" charset="0"/>
              </a:rPr>
              <a:t>.</a:t>
            </a:r>
            <a:endParaRPr lang="en-US" sz="2600" dirty="0">
              <a:solidFill>
                <a:prstClr val="black"/>
              </a:solidFill>
              <a:latin typeface="Times New Roman" panose="02020603050405020304" pitchFamily="18" charset="0"/>
              <a:cs typeface="Times New Roman" panose="02020603050405020304" pitchFamily="18" charset="0"/>
            </a:endParaRPr>
          </a:p>
          <a:p>
            <a:pPr lvl="0" algn="l" rtl="0">
              <a:lnSpc>
                <a:spcPct val="107000"/>
              </a:lnSpc>
              <a:buFont typeface="Wingdings" panose="05000000000000000000" pitchFamily="2" charset="2"/>
              <a:buChar char=""/>
            </a:pPr>
            <a:endParaRPr lang="en-GB" sz="2800" b="1" dirty="0">
              <a:solidFill>
                <a:srgbClr val="C00000"/>
              </a:solidFill>
              <a:latin typeface="Times New Roman" panose="02020603050405020304" pitchFamily="18" charset="0"/>
              <a:cs typeface="Times New Roman" panose="02020603050405020304" pitchFamily="18" charset="0"/>
            </a:endParaRPr>
          </a:p>
          <a:p>
            <a:pPr marL="0" lvl="0" indent="0" algn="just" rtl="0">
              <a:lnSpc>
                <a:spcPct val="107000"/>
              </a:lnSpc>
              <a:buNone/>
            </a:pPr>
            <a:endParaRPr lang="en-GB" sz="1600" dirty="0">
              <a:latin typeface="Calibri" panose="020F0502020204030204" pitchFamily="34" charset="0"/>
              <a:ea typeface="Calibri" panose="020F0502020204030204" pitchFamily="34" charset="0"/>
              <a:cs typeface="Arial" panose="020B0604020202020204" pitchFamily="34" charset="0"/>
            </a:endParaRPr>
          </a:p>
          <a:p>
            <a:pPr marL="0" lvl="0" indent="0" algn="just" rtl="0">
              <a:buNone/>
            </a:pPr>
            <a:r>
              <a:rPr lang="en-GB" sz="2000" dirty="0">
                <a:solidFill>
                  <a:prstClr val="black"/>
                </a:solidFill>
              </a:rPr>
              <a:t>       </a:t>
            </a:r>
            <a:endParaRPr lang="en-US" sz="3300" dirty="0"/>
          </a:p>
          <a:p>
            <a:pPr algn="l"/>
            <a:endParaRPr lang="ar-EG" dirty="0"/>
          </a:p>
        </p:txBody>
      </p:sp>
    </p:spTree>
    <p:extLst>
      <p:ext uri="{BB962C8B-B14F-4D97-AF65-F5344CB8AC3E}">
        <p14:creationId xmlns:p14="http://schemas.microsoft.com/office/powerpoint/2010/main" val="407170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480720"/>
          </a:xfrm>
          <a:solidFill>
            <a:schemeClr val="bg1">
              <a:lumMod val="95000"/>
            </a:schemeClr>
          </a:solidFill>
        </p:spPr>
        <p:txBody>
          <a:bodyPr>
            <a:normAutofit fontScale="25000" lnSpcReduction="20000"/>
          </a:bodyPr>
          <a:lstStyle/>
          <a:p>
            <a:pPr marL="0" indent="0" algn="ctr" rtl="0">
              <a:buNone/>
            </a:pPr>
            <a:r>
              <a:rPr lang="en-GB" sz="6200" b="1" dirty="0">
                <a:solidFill>
                  <a:srgbClr val="FF0000"/>
                </a:solidFill>
                <a:latin typeface="Times New Roman" panose="02020603050405020304" pitchFamily="18" charset="0"/>
                <a:ea typeface="+mj-ea"/>
                <a:cs typeface="Times New Roman" panose="02020603050405020304" pitchFamily="18" charset="0"/>
              </a:rPr>
              <a:t>LESSON 25 </a:t>
            </a:r>
            <a:r>
              <a:rPr lang="en-US" sz="6200" dirty="0">
                <a:solidFill>
                  <a:prstClr val="black"/>
                </a:solidFill>
                <a:latin typeface="Times New Roman" panose="02020603050405020304" pitchFamily="18" charset="0"/>
                <a:ea typeface="+mj-ea"/>
                <a:cs typeface="Times New Roman" panose="02020603050405020304" pitchFamily="18" charset="0"/>
              </a:rPr>
              <a:t>:</a:t>
            </a:r>
          </a:p>
          <a:p>
            <a:pPr marL="0" indent="0" algn="ctr" rtl="0">
              <a:buNone/>
            </a:pPr>
            <a:r>
              <a:rPr lang="en-US" sz="6200" dirty="0">
                <a:solidFill>
                  <a:prstClr val="black"/>
                </a:solidFill>
                <a:latin typeface="Times New Roman" panose="02020603050405020304" pitchFamily="18" charset="0"/>
                <a:ea typeface="+mj-ea"/>
                <a:cs typeface="Times New Roman" panose="02020603050405020304" pitchFamily="18" charset="0"/>
              </a:rPr>
              <a:t> </a:t>
            </a:r>
            <a:r>
              <a:rPr lang="en-GB" sz="6200" b="1" dirty="0">
                <a:solidFill>
                  <a:srgbClr val="00B050"/>
                </a:solidFill>
                <a:latin typeface="Times New Roman" panose="02020603050405020304" pitchFamily="18" charset="0"/>
                <a:ea typeface="+mj-ea"/>
                <a:cs typeface="Times New Roman" panose="02020603050405020304" pitchFamily="18" charset="0"/>
              </a:rPr>
              <a:t>ITEMS INVOLVING VERB PROBLEMS </a:t>
            </a:r>
            <a:r>
              <a:rPr lang="en-GB" sz="6200" b="1" dirty="0">
                <a:solidFill>
                  <a:srgbClr val="C00000"/>
                </a:solidFill>
                <a:latin typeface="Times New Roman" panose="02020603050405020304" pitchFamily="18" charset="0"/>
                <a:ea typeface="+mj-ea"/>
                <a:cs typeface="Times New Roman" panose="02020603050405020304" pitchFamily="18" charset="0"/>
              </a:rPr>
              <a:t>(P.61-64)</a:t>
            </a:r>
          </a:p>
          <a:p>
            <a:pPr marL="0" indent="0" algn="l" rtl="0">
              <a:buNone/>
            </a:pPr>
            <a:r>
              <a:rPr lang="en-GB" sz="6200" b="1" dirty="0">
                <a:solidFill>
                  <a:srgbClr val="C00000"/>
                </a:solidFill>
                <a:latin typeface="Times New Roman" panose="02020603050405020304" pitchFamily="18" charset="0"/>
                <a:ea typeface="+mj-ea"/>
                <a:cs typeface="Times New Roman" panose="02020603050405020304" pitchFamily="18" charset="0"/>
              </a:rPr>
              <a:t> </a:t>
            </a:r>
            <a:r>
              <a:rPr lang="en-GB" sz="6200" dirty="0">
                <a:latin typeface="Times New Roman" panose="02020603050405020304" pitchFamily="18" charset="0"/>
                <a:cs typeface="Times New Roman" panose="02020603050405020304" pitchFamily="18" charset="0"/>
              </a:rPr>
              <a:t>The answer choices for this type of problem are all or almost all different forms of the same verb. From the context of the sentence stem, you'll have to decide which form works best in the sentence. </a:t>
            </a:r>
            <a:r>
              <a:rPr lang="en-GB" sz="6200" b="1" dirty="0">
                <a:solidFill>
                  <a:srgbClr val="C00000"/>
                </a:solidFill>
                <a:latin typeface="Times New Roman" panose="02020603050405020304" pitchFamily="18" charset="0"/>
                <a:cs typeface="Times New Roman" panose="02020603050405020304" pitchFamily="18" charset="0"/>
              </a:rPr>
              <a:t>Distractors</a:t>
            </a:r>
            <a:r>
              <a:rPr lang="en-GB" sz="6200" dirty="0">
                <a:latin typeface="Times New Roman" panose="02020603050405020304" pitchFamily="18" charset="0"/>
                <a:cs typeface="Times New Roman" panose="02020603050405020304" pitchFamily="18" charset="0"/>
              </a:rPr>
              <a:t> are generally incorrect for one of these reasons:</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a:t>
            </a:r>
            <a:r>
              <a:rPr lang="en-GB" sz="6200" b="1" dirty="0">
                <a:latin typeface="Times New Roman" panose="02020603050405020304" pitchFamily="18" charset="0"/>
                <a:cs typeface="Times New Roman" panose="02020603050405020304" pitchFamily="18" charset="0"/>
              </a:rPr>
              <a:t>The "verb" is not really a verb.</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Used alone, an infinitive, gerund, or participle cannot be a main verb.</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a:t>
            </a:r>
            <a:r>
              <a:rPr lang="en-GB" sz="6200" b="1" dirty="0">
                <a:latin typeface="Times New Roman" panose="02020603050405020304" pitchFamily="18" charset="0"/>
                <a:cs typeface="Times New Roman" panose="02020603050405020304" pitchFamily="18" charset="0"/>
              </a:rPr>
              <a:t>The verb is active but should be passive</a:t>
            </a:r>
            <a:r>
              <a:rPr lang="en-GB" sz="6200" dirty="0">
                <a:latin typeface="Times New Roman" panose="02020603050405020304" pitchFamily="18" charset="0"/>
                <a:cs typeface="Times New Roman" panose="02020603050405020304" pitchFamily="18" charset="0"/>
              </a:rPr>
              <a:t>, or it is passive but should be active.</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If the subject of the sentence </a:t>
            </a:r>
            <a:r>
              <a:rPr lang="en-GB" sz="6200" i="1" dirty="0">
                <a:latin typeface="Times New Roman" panose="02020603050405020304" pitchFamily="18" charset="0"/>
                <a:cs typeface="Times New Roman" panose="02020603050405020304" pitchFamily="18" charset="0"/>
              </a:rPr>
              <a:t>performs</a:t>
            </a:r>
            <a:r>
              <a:rPr lang="en-GB" sz="6200" dirty="0">
                <a:latin typeface="Times New Roman" panose="02020603050405020304" pitchFamily="18" charset="0"/>
                <a:cs typeface="Times New Roman" panose="02020603050405020304" pitchFamily="18" charset="0"/>
              </a:rPr>
              <a:t> the action, the verb must be in the active voice. If the subject of the sentence </a:t>
            </a:r>
            <a:r>
              <a:rPr lang="en-GB" sz="6200" i="1" dirty="0">
                <a:latin typeface="Times New Roman" panose="02020603050405020304" pitchFamily="18" charset="0"/>
                <a:cs typeface="Times New Roman" panose="02020603050405020304" pitchFamily="18" charset="0"/>
              </a:rPr>
              <a:t>receives</a:t>
            </a:r>
            <a:r>
              <a:rPr lang="en-GB" sz="6200" dirty="0">
                <a:latin typeface="Times New Roman" panose="02020603050405020304" pitchFamily="18" charset="0"/>
                <a:cs typeface="Times New Roman" panose="02020603050405020304" pitchFamily="18" charset="0"/>
              </a:rPr>
              <a:t> the action, the verb must be in the passive.</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The architect </a:t>
            </a:r>
            <a:r>
              <a:rPr lang="en-GB" sz="6200" i="1" dirty="0">
                <a:latin typeface="Times New Roman" panose="02020603050405020304" pitchFamily="18" charset="0"/>
                <a:cs typeface="Times New Roman" panose="02020603050405020304" pitchFamily="18" charset="0"/>
              </a:rPr>
              <a:t>designed</a:t>
            </a:r>
            <a:r>
              <a:rPr lang="en-GB" sz="6200" dirty="0">
                <a:latin typeface="Times New Roman" panose="02020603050405020304" pitchFamily="18" charset="0"/>
                <a:cs typeface="Times New Roman" panose="02020603050405020304" pitchFamily="18" charset="0"/>
              </a:rPr>
              <a:t> the building. (active verb) </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The building </a:t>
            </a:r>
            <a:r>
              <a:rPr lang="en-GB" sz="6200" i="1" dirty="0">
                <a:latin typeface="Times New Roman" panose="02020603050405020304" pitchFamily="18" charset="0"/>
                <a:cs typeface="Times New Roman" panose="02020603050405020304" pitchFamily="18" charset="0"/>
              </a:rPr>
              <a:t>was designed</a:t>
            </a:r>
            <a:r>
              <a:rPr lang="en-GB" sz="6200" dirty="0">
                <a:latin typeface="Times New Roman" panose="02020603050405020304" pitchFamily="18" charset="0"/>
                <a:cs typeface="Times New Roman" panose="02020603050405020304" pitchFamily="18" charset="0"/>
              </a:rPr>
              <a:t> by the architect. (passive verb)</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 </a:t>
            </a:r>
            <a:r>
              <a:rPr lang="en-GB" sz="6200" b="1" dirty="0">
                <a:latin typeface="Times New Roman" panose="02020603050405020304" pitchFamily="18" charset="0"/>
                <a:cs typeface="Times New Roman" panose="02020603050405020304" pitchFamily="18" charset="0"/>
              </a:rPr>
              <a:t>The verb does not agree with its subject.</a:t>
            </a:r>
            <a:endParaRPr lang="en-US" sz="6200" dirty="0">
              <a:latin typeface="Times New Roman" panose="02020603050405020304" pitchFamily="18" charset="0"/>
              <a:cs typeface="Times New Roman" panose="02020603050405020304" pitchFamily="18" charset="0"/>
            </a:endParaRPr>
          </a:p>
          <a:p>
            <a:pPr marL="0" indent="0" algn="l" rtl="0">
              <a:buNone/>
            </a:pPr>
            <a:r>
              <a:rPr lang="en-GB" sz="6200" dirty="0">
                <a:latin typeface="Times New Roman" panose="02020603050405020304" pitchFamily="18" charset="0"/>
                <a:cs typeface="Times New Roman" panose="02020603050405020304" pitchFamily="18" charset="0"/>
              </a:rPr>
              <a:t>Singular subjects require singular verbs; plural subjects require plural verbs.</a:t>
            </a:r>
          </a:p>
          <a:p>
            <a:pPr marL="0" lvl="0" indent="0" algn="l" rtl="0">
              <a:lnSpc>
                <a:spcPct val="120000"/>
              </a:lnSpc>
              <a:spcBef>
                <a:spcPts val="0"/>
              </a:spcBef>
              <a:buNone/>
            </a:pPr>
            <a:r>
              <a:rPr lang="en-GB" sz="6200" dirty="0">
                <a:solidFill>
                  <a:prstClr val="black"/>
                </a:solidFill>
                <a:latin typeface="Times New Roman" panose="02020603050405020304" pitchFamily="18" charset="0"/>
                <a:cs typeface="Times New Roman" panose="02020603050405020304" pitchFamily="18" charset="0"/>
              </a:rPr>
              <a:t>■</a:t>
            </a:r>
            <a:r>
              <a:rPr lang="en-GB" sz="6200" b="1" dirty="0">
                <a:solidFill>
                  <a:prstClr val="black"/>
                </a:solidFill>
                <a:latin typeface="Times New Roman" panose="02020603050405020304" pitchFamily="18" charset="0"/>
                <a:cs typeface="Times New Roman" panose="02020603050405020304" pitchFamily="18" charset="0"/>
              </a:rPr>
              <a:t>The verb is not in the right tense.</a:t>
            </a:r>
            <a:endParaRPr lang="en-US" sz="6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6200" dirty="0">
                <a:solidFill>
                  <a:prstClr val="black"/>
                </a:solidFill>
                <a:latin typeface="Times New Roman" panose="02020603050405020304" pitchFamily="18" charset="0"/>
                <a:cs typeface="Times New Roman" panose="02020603050405020304" pitchFamily="18" charset="0"/>
              </a:rPr>
              <a:t>According to the time words or ideas in the sentence, the appropriate tense must be used.</a:t>
            </a:r>
            <a:endParaRPr lang="en-US" sz="6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6200" dirty="0">
                <a:solidFill>
                  <a:prstClr val="black"/>
                </a:solidFill>
                <a:latin typeface="Times New Roman" panose="02020603050405020304" pitchFamily="18" charset="0"/>
                <a:cs typeface="Times New Roman" panose="02020603050405020304" pitchFamily="18" charset="0"/>
              </a:rPr>
              <a:t>■</a:t>
            </a:r>
            <a:r>
              <a:rPr lang="en-GB" sz="6200" b="1" dirty="0">
                <a:solidFill>
                  <a:prstClr val="black"/>
                </a:solidFill>
                <a:latin typeface="Times New Roman" panose="02020603050405020304" pitchFamily="18" charset="0"/>
                <a:cs typeface="Times New Roman" panose="02020603050405020304" pitchFamily="18" charset="0"/>
              </a:rPr>
              <a:t>An unnecessary element comes before the verb.</a:t>
            </a:r>
            <a:endParaRPr lang="en-US" sz="6200" dirty="0">
              <a:solidFill>
                <a:prstClr val="black"/>
              </a:solidFill>
              <a:latin typeface="Times New Roman" panose="02020603050405020304" pitchFamily="18" charset="0"/>
              <a:cs typeface="Times New Roman" panose="02020603050405020304" pitchFamily="18" charset="0"/>
            </a:endParaRPr>
          </a:p>
          <a:p>
            <a:pPr marL="0" lvl="0" indent="0" algn="l" rtl="0">
              <a:lnSpc>
                <a:spcPct val="120000"/>
              </a:lnSpc>
              <a:spcBef>
                <a:spcPts val="0"/>
              </a:spcBef>
              <a:buNone/>
            </a:pPr>
            <a:r>
              <a:rPr lang="en-GB" sz="6200" dirty="0">
                <a:solidFill>
                  <a:prstClr val="black"/>
                </a:solidFill>
                <a:latin typeface="Times New Roman" panose="02020603050405020304" pitchFamily="18" charset="0"/>
                <a:cs typeface="Times New Roman" panose="02020603050405020304" pitchFamily="18" charset="0"/>
              </a:rPr>
              <a:t>Personal pronouns (he, she, it), relative pronouns (who, which, that, and so on), or conjunctions (and, but, and so on) may be unnecessarily before verbs in some sentences</a:t>
            </a:r>
          </a:p>
          <a:p>
            <a:pPr marL="0" lvl="0" indent="0" algn="l" rtl="0">
              <a:lnSpc>
                <a:spcPct val="110000"/>
              </a:lnSpc>
              <a:spcBef>
                <a:spcPts val="0"/>
              </a:spcBef>
              <a:buNone/>
            </a:pPr>
            <a:r>
              <a:rPr lang="en-GB" sz="4800" b="1" dirty="0">
                <a:solidFill>
                  <a:prstClr val="black"/>
                </a:solidFill>
                <a:latin typeface="Times New Roman" panose="02020603050405020304" pitchFamily="18" charset="0"/>
                <a:cs typeface="+mj-cs"/>
              </a:rPr>
              <a:t>Sample Item</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dirty="0">
                <a:solidFill>
                  <a:prstClr val="black"/>
                </a:solidFill>
                <a:latin typeface="Times New Roman" panose="02020603050405020304" pitchFamily="18" charset="0"/>
                <a:cs typeface="+mj-cs"/>
              </a:rPr>
              <a:t>Before the late eighteenth century, most textiles_____ at home.</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dirty="0">
                <a:solidFill>
                  <a:prstClr val="black"/>
                </a:solidFill>
                <a:latin typeface="Times New Roman" panose="02020603050405020304" pitchFamily="18" charset="0"/>
                <a:cs typeface="+mj-cs"/>
              </a:rPr>
              <a:t>         (A) produced</a:t>
            </a:r>
            <a:r>
              <a:rPr lang="ar-EG" sz="4800" dirty="0">
                <a:solidFill>
                  <a:prstClr val="black"/>
                </a:solidFill>
                <a:latin typeface="Times New Roman" panose="02020603050405020304" pitchFamily="18" charset="0"/>
                <a:cs typeface="+mj-cs"/>
              </a:rPr>
              <a:t>  </a:t>
            </a:r>
            <a:r>
              <a:rPr lang="en-GB" sz="4800" dirty="0">
                <a:solidFill>
                  <a:prstClr val="black"/>
                </a:solidFill>
                <a:latin typeface="Times New Roman" panose="02020603050405020304" pitchFamily="18" charset="0"/>
                <a:cs typeface="+mj-cs"/>
              </a:rPr>
              <a:t>(B) was produced(C) producing</a:t>
            </a:r>
            <a:r>
              <a:rPr lang="en-GB" sz="4800" b="1" dirty="0">
                <a:solidFill>
                  <a:prstClr val="black"/>
                </a:solidFill>
                <a:latin typeface="Times New Roman" panose="02020603050405020304" pitchFamily="18" charset="0"/>
                <a:cs typeface="+mj-cs"/>
              </a:rPr>
              <a:t>(D)</a:t>
            </a:r>
            <a:r>
              <a:rPr lang="en-GB" sz="4800" dirty="0">
                <a:solidFill>
                  <a:prstClr val="black"/>
                </a:solidFill>
                <a:latin typeface="Times New Roman" panose="02020603050405020304" pitchFamily="18" charset="0"/>
                <a:cs typeface="+mj-cs"/>
              </a:rPr>
              <a:t> were produced</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b="1" dirty="0">
                <a:solidFill>
                  <a:prstClr val="black"/>
                </a:solidFill>
                <a:latin typeface="Times New Roman" panose="02020603050405020304" pitchFamily="18" charset="0"/>
                <a:cs typeface="+mj-cs"/>
              </a:rPr>
              <a:t>Sample Item</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dirty="0">
                <a:solidFill>
                  <a:prstClr val="black"/>
                </a:solidFill>
                <a:latin typeface="Times New Roman" panose="02020603050405020304" pitchFamily="18" charset="0"/>
                <a:cs typeface="+mj-cs"/>
              </a:rPr>
              <a:t>Before the late eighteenth century, most textiles_____ at home.</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dirty="0">
                <a:solidFill>
                  <a:prstClr val="black"/>
                </a:solidFill>
                <a:latin typeface="Times New Roman" panose="02020603050405020304" pitchFamily="18" charset="0"/>
                <a:cs typeface="+mj-cs"/>
              </a:rPr>
              <a:t>         (A) produced</a:t>
            </a:r>
            <a:r>
              <a:rPr lang="ar-EG" sz="4800" dirty="0">
                <a:solidFill>
                  <a:prstClr val="black"/>
                </a:solidFill>
                <a:latin typeface="Times New Roman" panose="02020603050405020304" pitchFamily="18" charset="0"/>
                <a:cs typeface="+mj-cs"/>
              </a:rPr>
              <a:t>  </a:t>
            </a:r>
            <a:r>
              <a:rPr lang="en-GB" sz="4800" dirty="0">
                <a:solidFill>
                  <a:prstClr val="black"/>
                </a:solidFill>
                <a:latin typeface="Times New Roman" panose="02020603050405020304" pitchFamily="18" charset="0"/>
                <a:cs typeface="+mj-cs"/>
              </a:rPr>
              <a:t>(B) was produced(C) producing</a:t>
            </a:r>
            <a:r>
              <a:rPr lang="en-GB" sz="4800" b="1" dirty="0">
                <a:solidFill>
                  <a:prstClr val="black"/>
                </a:solidFill>
                <a:latin typeface="Times New Roman" panose="02020603050405020304" pitchFamily="18" charset="0"/>
                <a:cs typeface="+mj-cs"/>
              </a:rPr>
              <a:t>(D)</a:t>
            </a:r>
            <a:r>
              <a:rPr lang="en-GB" sz="4800" dirty="0">
                <a:solidFill>
                  <a:prstClr val="black"/>
                </a:solidFill>
                <a:latin typeface="Times New Roman" panose="02020603050405020304" pitchFamily="18" charset="0"/>
                <a:cs typeface="+mj-cs"/>
              </a:rPr>
              <a:t> were produced</a:t>
            </a:r>
            <a:endParaRPr lang="en-US" sz="4800" dirty="0">
              <a:solidFill>
                <a:prstClr val="black"/>
              </a:solidFill>
              <a:latin typeface="Times New Roman" panose="02020603050405020304" pitchFamily="18" charset="0"/>
              <a:cs typeface="+mj-cs"/>
            </a:endParaRPr>
          </a:p>
          <a:p>
            <a:pPr marL="0" lvl="0" indent="0" algn="l" rtl="0">
              <a:lnSpc>
                <a:spcPct val="110000"/>
              </a:lnSpc>
              <a:spcBef>
                <a:spcPts val="0"/>
              </a:spcBef>
              <a:buNone/>
            </a:pPr>
            <a:r>
              <a:rPr lang="en-GB" sz="4800" b="1" dirty="0">
                <a:solidFill>
                  <a:srgbClr val="C00000"/>
                </a:solidFill>
                <a:latin typeface="Times New Roman" panose="02020603050405020304" pitchFamily="18" charset="0"/>
                <a:cs typeface="+mj-cs"/>
              </a:rPr>
              <a:t>Exercise 25</a:t>
            </a:r>
            <a:r>
              <a:rPr lang="en-US" sz="4800" b="1" dirty="0">
                <a:solidFill>
                  <a:srgbClr val="C00000"/>
                </a:solidFill>
                <a:cs typeface="+mj-cs"/>
              </a:rPr>
              <a:t>( NOTE: for extra </a:t>
            </a:r>
            <a:r>
              <a:rPr lang="en-US" sz="4800" b="1" dirty="0" err="1">
                <a:solidFill>
                  <a:srgbClr val="C00000"/>
                </a:solidFill>
                <a:cs typeface="+mj-cs"/>
              </a:rPr>
              <a:t>excercises</a:t>
            </a:r>
            <a:r>
              <a:rPr lang="en-US" sz="4800" b="1" dirty="0">
                <a:solidFill>
                  <a:srgbClr val="C00000"/>
                </a:solidFill>
                <a:cs typeface="+mj-cs"/>
              </a:rPr>
              <a:t> look the book p. 62- 64). </a:t>
            </a:r>
            <a:endParaRPr lang="en-US" sz="4800" dirty="0">
              <a:solidFill>
                <a:prstClr val="black"/>
              </a:solidFill>
              <a:latin typeface="Times New Roman" panose="02020603050405020304" pitchFamily="18" charset="0"/>
              <a:cs typeface="+mj-cs"/>
            </a:endParaRPr>
          </a:p>
          <a:p>
            <a:pPr marL="0" lvl="0" indent="0" algn="l" rtl="0">
              <a:spcBef>
                <a:spcPts val="0"/>
              </a:spcBef>
              <a:buNone/>
            </a:pPr>
            <a:r>
              <a:rPr lang="en-GB" sz="4800" dirty="0">
                <a:solidFill>
                  <a:prstClr val="black"/>
                </a:solidFill>
                <a:latin typeface="Times New Roman" panose="02020603050405020304" pitchFamily="18" charset="0"/>
                <a:cs typeface="+mj-cs"/>
              </a:rPr>
              <a:t>1. R. M. Bartlett of Philadelphia ______ the first private business college in the United States in 1843.</a:t>
            </a:r>
            <a:r>
              <a:rPr lang="en-GB" sz="4800" b="1" dirty="0">
                <a:solidFill>
                  <a:prstClr val="black"/>
                </a:solidFill>
                <a:latin typeface="Times New Roman" panose="02020603050405020304" pitchFamily="18" charset="0"/>
                <a:cs typeface="+mj-cs"/>
              </a:rPr>
              <a:t> (B)</a:t>
            </a:r>
            <a:r>
              <a:rPr lang="en-GB" sz="4800" dirty="0">
                <a:solidFill>
                  <a:prstClr val="black"/>
                </a:solidFill>
                <a:latin typeface="Times New Roman" panose="02020603050405020304" pitchFamily="18" charset="0"/>
                <a:cs typeface="+mj-cs"/>
              </a:rPr>
              <a:t> _ founded</a:t>
            </a:r>
            <a:endParaRPr lang="en-US" sz="4800" dirty="0">
              <a:solidFill>
                <a:prstClr val="black"/>
              </a:solidFill>
              <a:latin typeface="Times New Roman" panose="02020603050405020304" pitchFamily="18" charset="0"/>
              <a:cs typeface="+mj-cs"/>
            </a:endParaRPr>
          </a:p>
          <a:p>
            <a:pPr marL="0" lvl="0" indent="0" algn="l" rtl="0">
              <a:spcBef>
                <a:spcPts val="0"/>
              </a:spcBef>
              <a:buNone/>
            </a:pPr>
            <a:r>
              <a:rPr lang="en-GB" sz="4800" dirty="0">
                <a:solidFill>
                  <a:prstClr val="black"/>
                </a:solidFill>
                <a:latin typeface="Times New Roman" panose="02020603050405020304" pitchFamily="18" charset="0"/>
                <a:cs typeface="+mj-cs"/>
              </a:rPr>
              <a:t>2.In 1989 the space probe Voyager 2 ______ by the planet Neptune</a:t>
            </a:r>
            <a:r>
              <a:rPr lang="en-GB" sz="4800" dirty="0">
                <a:solidFill>
                  <a:srgbClr val="FF0000"/>
                </a:solidFill>
                <a:latin typeface="Times New Roman" panose="02020603050405020304" pitchFamily="18" charset="0"/>
                <a:cs typeface="+mj-cs"/>
              </a:rPr>
              <a:t>(D)flew</a:t>
            </a:r>
            <a:r>
              <a:rPr lang="en-GB" sz="4800" dirty="0">
                <a:solidFill>
                  <a:prstClr val="black"/>
                </a:solidFill>
                <a:latin typeface="Times New Roman" panose="02020603050405020304" pitchFamily="18" charset="0"/>
                <a:cs typeface="+mj-cs"/>
              </a:rPr>
              <a:t>.</a:t>
            </a:r>
            <a:endParaRPr lang="en-US" sz="4800" dirty="0">
              <a:solidFill>
                <a:prstClr val="black"/>
              </a:solidFill>
              <a:latin typeface="Times New Roman" panose="02020603050405020304" pitchFamily="18" charset="0"/>
              <a:cs typeface="+mj-cs"/>
            </a:endParaRPr>
          </a:p>
          <a:p>
            <a:pPr marL="0" lvl="0" indent="0" algn="l" rtl="0">
              <a:spcBef>
                <a:spcPts val="0"/>
              </a:spcBef>
              <a:buNone/>
            </a:pPr>
            <a:r>
              <a:rPr lang="en-GB" sz="4800" dirty="0">
                <a:solidFill>
                  <a:prstClr val="black"/>
                </a:solidFill>
                <a:latin typeface="Times New Roman" panose="02020603050405020304" pitchFamily="18" charset="0"/>
                <a:cs typeface="+mj-cs"/>
              </a:rPr>
              <a:t>3.A cupful of stagnant water may ______ millions of microorganisms</a:t>
            </a:r>
            <a:r>
              <a:rPr lang="en-GB" sz="4800" dirty="0">
                <a:solidFill>
                  <a:srgbClr val="FF0000"/>
                </a:solidFill>
                <a:latin typeface="Times New Roman" panose="02020603050405020304" pitchFamily="18" charset="0"/>
                <a:cs typeface="+mj-cs"/>
              </a:rPr>
              <a:t>(C)</a:t>
            </a:r>
            <a:r>
              <a:rPr lang="en-GB" sz="4800" dirty="0">
                <a:solidFill>
                  <a:prstClr val="black"/>
                </a:solidFill>
                <a:latin typeface="Times New Roman" panose="02020603050405020304" pitchFamily="18" charset="0"/>
                <a:cs typeface="+mj-cs"/>
              </a:rPr>
              <a:t>.</a:t>
            </a:r>
            <a:endParaRPr lang="en-US" sz="4800" dirty="0">
              <a:solidFill>
                <a:prstClr val="black"/>
              </a:solidFill>
              <a:latin typeface="Times New Roman" panose="02020603050405020304" pitchFamily="18" charset="0"/>
              <a:cs typeface="+mj-cs"/>
            </a:endParaRPr>
          </a:p>
          <a:p>
            <a:pPr marL="0" lvl="0" indent="0" algn="l" rtl="0">
              <a:spcBef>
                <a:spcPts val="0"/>
              </a:spcBef>
              <a:buNone/>
            </a:pPr>
            <a:r>
              <a:rPr lang="en-GB" sz="4800" dirty="0">
                <a:solidFill>
                  <a:prstClr val="black"/>
                </a:solidFill>
                <a:latin typeface="Times New Roman" panose="02020603050405020304" pitchFamily="18" charset="0"/>
                <a:cs typeface="+mj-cs"/>
              </a:rPr>
              <a:t>4.Computers and new m</a:t>
            </a:r>
            <a:r>
              <a:rPr lang="en-GB" sz="4800" dirty="0">
                <a:solidFill>
                  <a:prstClr val="black"/>
                </a:solidFill>
                <a:latin typeface="Times New Roman" panose="02020603050405020304" pitchFamily="18" charset="0"/>
                <a:cs typeface="Times New Roman" panose="02020603050405020304" pitchFamily="18" charset="0"/>
              </a:rPr>
              <a:t>ethods of communication ______ revolutionized the modern office.</a:t>
            </a:r>
            <a:r>
              <a:rPr lang="en-GB" sz="4800" dirty="0">
                <a:solidFill>
                  <a:srgbClr val="FF0000"/>
                </a:solidFill>
                <a:latin typeface="Times New Roman" panose="02020603050405020304" pitchFamily="18" charset="0"/>
                <a:cs typeface="Times New Roman" panose="02020603050405020304" pitchFamily="18" charset="0"/>
              </a:rPr>
              <a:t> (A) have</a:t>
            </a:r>
            <a:endParaRPr lang="en-US" sz="4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443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322714"/>
          </a:xfrm>
          <a:solidFill>
            <a:schemeClr val="bg1">
              <a:lumMod val="95000"/>
            </a:schemeClr>
          </a:solidFill>
        </p:spPr>
        <p:txBody>
          <a:bodyPr>
            <a:normAutofit/>
          </a:bodyPr>
          <a:lstStyle/>
          <a:p>
            <a:pPr marL="0" lvl="0" indent="0" algn="ctr" rtl="0">
              <a:spcBef>
                <a:spcPts val="0"/>
              </a:spcBef>
              <a:buNone/>
            </a:pPr>
            <a:r>
              <a:rPr lang="en-GB" sz="2600" b="1" dirty="0">
                <a:solidFill>
                  <a:srgbClr val="C00000"/>
                </a:solidFill>
                <a:ea typeface="+mj-ea"/>
                <a:cs typeface="Times New Roman" panose="02020603050405020304" pitchFamily="18" charset="0"/>
              </a:rPr>
              <a:t> </a:t>
            </a:r>
            <a:r>
              <a:rPr lang="ar-EG" sz="2600" b="1" dirty="0">
                <a:solidFill>
                  <a:srgbClr val="C00000"/>
                </a:solidFill>
                <a:ea typeface="+mj-ea"/>
                <a:cs typeface="Times New Roman" panose="02020603050405020304" pitchFamily="18" charset="0"/>
              </a:rPr>
              <a:t>المحاضرة االثالثة الدرس 26-27 </a:t>
            </a:r>
            <a:r>
              <a:rPr lang="en-GB" sz="2600" b="1" dirty="0">
                <a:solidFill>
                  <a:srgbClr val="C00000"/>
                </a:solidFill>
                <a:ea typeface="+mj-ea"/>
                <a:cs typeface="Times New Roman" panose="02020603050405020304" pitchFamily="18" charset="0"/>
              </a:rPr>
              <a:t> </a:t>
            </a:r>
          </a:p>
          <a:p>
            <a:pPr marL="0" lvl="0" indent="0" algn="ctr" rtl="0">
              <a:spcBef>
                <a:spcPts val="0"/>
              </a:spcBef>
              <a:buNone/>
            </a:pPr>
            <a:r>
              <a:rPr lang="en-GB" sz="2400" b="1" dirty="0">
                <a:solidFill>
                  <a:srgbClr val="0070C0"/>
                </a:solidFill>
                <a:ea typeface="+mj-ea"/>
                <a:cs typeface="+mj-cs"/>
              </a:rPr>
              <a:t>LESSON 26 </a:t>
            </a:r>
            <a:r>
              <a:rPr lang="en-US" sz="2400" dirty="0">
                <a:solidFill>
                  <a:prstClr val="black"/>
                </a:solidFill>
                <a:ea typeface="+mj-ea"/>
                <a:cs typeface="+mj-cs"/>
              </a:rPr>
              <a:t>: </a:t>
            </a:r>
            <a:r>
              <a:rPr lang="en-GB" sz="2400" b="1" dirty="0">
                <a:solidFill>
                  <a:prstClr val="black"/>
                </a:solidFill>
                <a:ea typeface="+mj-ea"/>
                <a:cs typeface="+mj-cs"/>
              </a:rPr>
              <a:t>INCOMPLETE OR MISSING INFINITIVE AND GERUND PHRASES </a:t>
            </a:r>
            <a:r>
              <a:rPr lang="en-GB" sz="2400" b="1" dirty="0">
                <a:solidFill>
                  <a:srgbClr val="C00000"/>
                </a:solidFill>
                <a:ea typeface="+mj-ea"/>
                <a:cs typeface="+mj-cs"/>
              </a:rPr>
              <a:t>(P. 65)</a:t>
            </a:r>
            <a:br>
              <a:rPr lang="en-US" sz="4000" dirty="0">
                <a:solidFill>
                  <a:srgbClr val="C00000"/>
                </a:solidFill>
                <a:ea typeface="+mj-ea"/>
                <a:cs typeface="+mj-cs"/>
              </a:rPr>
            </a:br>
            <a:r>
              <a:rPr lang="en-GB" sz="2400" b="1" dirty="0">
                <a:solidFill>
                  <a:srgbClr val="FF0000"/>
                </a:solidFill>
                <a:latin typeface="Times New Roman" panose="02020603050405020304" pitchFamily="18" charset="0"/>
                <a:cs typeface="Times New Roman" panose="02020603050405020304" pitchFamily="18" charset="0"/>
              </a:rPr>
              <a:t>An infinitive</a:t>
            </a:r>
            <a:r>
              <a:rPr lang="en-GB" sz="2400" dirty="0">
                <a:solidFill>
                  <a:srgbClr val="FF0000"/>
                </a:solidFill>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 a verbal form that consists of the word to and the simple form of the verb: to be, to go, to give, to build. </a:t>
            </a:r>
            <a:r>
              <a:rPr lang="en-GB" sz="2400" b="1" dirty="0">
                <a:solidFill>
                  <a:srgbClr val="C00000"/>
                </a:solidFill>
                <a:latin typeface="Times New Roman" panose="02020603050405020304" pitchFamily="18" charset="0"/>
                <a:cs typeface="Times New Roman" panose="02020603050405020304" pitchFamily="18" charset="0"/>
              </a:rPr>
              <a:t>See Page 55</a:t>
            </a:r>
            <a:r>
              <a:rPr lang="en-GB" sz="2400" dirty="0">
                <a:solidFill>
                  <a:prstClr val="black"/>
                </a:solidFill>
                <a:latin typeface="Times New Roman" panose="02020603050405020304" pitchFamily="18" charset="0"/>
                <a:cs typeface="Times New Roman" panose="02020603050405020304" pitchFamily="18" charset="0"/>
              </a:rPr>
              <a:t> </a:t>
            </a:r>
            <a:endParaRPr lang="en-US" sz="2400" dirty="0">
              <a:solidFill>
                <a:prstClr val="black"/>
              </a:solidFill>
              <a:latin typeface="Times New Roman" panose="02020603050405020304" pitchFamily="18" charset="0"/>
              <a:cs typeface="Times New Roman" panose="02020603050405020304" pitchFamily="18" charset="0"/>
            </a:endParaRPr>
          </a:p>
          <a:p>
            <a:pPr marL="0" indent="0" algn="just" rtl="0">
              <a:spcBef>
                <a:spcPts val="0"/>
              </a:spcBef>
              <a:buNone/>
            </a:pPr>
            <a:r>
              <a:rPr lang="en-GB" sz="2400" dirty="0">
                <a:latin typeface="Times New Roman" panose="02020603050405020304" pitchFamily="18" charset="0"/>
                <a:cs typeface="Times New Roman" panose="02020603050405020304" pitchFamily="18" charset="0"/>
              </a:rPr>
              <a:t>Infinitives can be used in a variety of ways.  </a:t>
            </a:r>
            <a:endParaRPr lang="en-US" sz="2400" dirty="0">
              <a:latin typeface="Times New Roman" panose="02020603050405020304" pitchFamily="18" charset="0"/>
              <a:cs typeface="Times New Roman" panose="02020603050405020304" pitchFamily="18" charset="0"/>
            </a:endParaRPr>
          </a:p>
          <a:p>
            <a:pPr marL="0" indent="0" algn="just" rtl="0">
              <a:spcBef>
                <a:spcPts val="0"/>
              </a:spcBef>
              <a:buNone/>
            </a:pPr>
            <a:r>
              <a:rPr lang="en-GB" sz="2400" dirty="0">
                <a:latin typeface="Times New Roman" panose="02020603050405020304" pitchFamily="18" charset="0"/>
                <a:cs typeface="Times New Roman" panose="02020603050405020304" pitchFamily="18" charset="0"/>
              </a:rPr>
              <a:t>      </a:t>
            </a:r>
            <a:r>
              <a:rPr lang="en-GB" sz="2400" i="1" dirty="0">
                <a:latin typeface="Times New Roman" panose="02020603050405020304" pitchFamily="18" charset="0"/>
                <a:cs typeface="Times New Roman" panose="02020603050405020304" pitchFamily="18" charset="0"/>
              </a:rPr>
              <a:t>To read</a:t>
            </a:r>
            <a:r>
              <a:rPr lang="en-GB" sz="2400" dirty="0">
                <a:latin typeface="Times New Roman" panose="02020603050405020304" pitchFamily="18" charset="0"/>
                <a:cs typeface="Times New Roman" panose="02020603050405020304" pitchFamily="18" charset="0"/>
              </a:rPr>
              <a:t> the directions is important. (</a:t>
            </a:r>
            <a:r>
              <a:rPr lang="en-GB" sz="2400" dirty="0">
                <a:solidFill>
                  <a:srgbClr val="FF0000"/>
                </a:solidFill>
                <a:latin typeface="Times New Roman" panose="02020603050405020304" pitchFamily="18" charset="0"/>
                <a:cs typeface="Times New Roman" panose="02020603050405020304" pitchFamily="18" charset="0"/>
              </a:rPr>
              <a:t>infinitive as subject of a verb</a:t>
            </a:r>
            <a:r>
              <a:rPr lang="en-GB"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gn="just" rtl="0">
              <a:spcBef>
                <a:spcPts val="0"/>
              </a:spcBef>
              <a:buNone/>
            </a:pPr>
            <a:r>
              <a:rPr lang="en-GB" sz="2400" dirty="0">
                <a:latin typeface="Times New Roman" panose="02020603050405020304" pitchFamily="18" charset="0"/>
                <a:cs typeface="Times New Roman" panose="02020603050405020304" pitchFamily="18" charset="0"/>
              </a:rPr>
              <a:t>      He forgot </a:t>
            </a:r>
            <a:r>
              <a:rPr lang="en-GB" sz="2400" i="1" dirty="0">
                <a:latin typeface="Times New Roman" panose="02020603050405020304" pitchFamily="18" charset="0"/>
                <a:cs typeface="Times New Roman" panose="02020603050405020304" pitchFamily="18" charset="0"/>
              </a:rPr>
              <a:t>to read</a:t>
            </a:r>
            <a:r>
              <a:rPr lang="en-GB" sz="2400" dirty="0">
                <a:latin typeface="Times New Roman" panose="02020603050405020304" pitchFamily="18" charset="0"/>
                <a:cs typeface="Times New Roman" panose="02020603050405020304" pitchFamily="18" charset="0"/>
              </a:rPr>
              <a:t> the directions. (</a:t>
            </a:r>
            <a:r>
              <a:rPr lang="en-GB" sz="2400" dirty="0">
                <a:solidFill>
                  <a:srgbClr val="FF0000"/>
                </a:solidFill>
                <a:latin typeface="Times New Roman" panose="02020603050405020304" pitchFamily="18" charset="0"/>
                <a:cs typeface="Times New Roman" panose="02020603050405020304" pitchFamily="18" charset="0"/>
              </a:rPr>
              <a:t>infinitive as object of a verb</a:t>
            </a:r>
            <a:r>
              <a:rPr lang="en-GB"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gn="just" rtl="0">
              <a:spcBef>
                <a:spcPts val="0"/>
              </a:spcBef>
              <a:buNone/>
            </a:pPr>
            <a:r>
              <a:rPr lang="en-GB" sz="2400" dirty="0">
                <a:latin typeface="Times New Roman" panose="02020603050405020304" pitchFamily="18" charset="0"/>
                <a:cs typeface="Times New Roman" panose="02020603050405020304" pitchFamily="18" charset="0"/>
              </a:rPr>
              <a:t>      It's important </a:t>
            </a:r>
            <a:r>
              <a:rPr lang="en-GB" sz="2400" i="1" dirty="0">
                <a:latin typeface="Times New Roman" panose="02020603050405020304" pitchFamily="18" charset="0"/>
                <a:cs typeface="Times New Roman" panose="02020603050405020304" pitchFamily="18" charset="0"/>
              </a:rPr>
              <a:t>to read</a:t>
            </a:r>
            <a:r>
              <a:rPr lang="en-GB" sz="2400" dirty="0">
                <a:latin typeface="Times New Roman" panose="02020603050405020304" pitchFamily="18" charset="0"/>
                <a:cs typeface="Times New Roman" panose="02020603050405020304" pitchFamily="18" charset="0"/>
              </a:rPr>
              <a:t> the directions. (</a:t>
            </a:r>
            <a:r>
              <a:rPr lang="en-GB" sz="2400" dirty="0">
                <a:solidFill>
                  <a:srgbClr val="FF0000"/>
                </a:solidFill>
                <a:latin typeface="Times New Roman" panose="02020603050405020304" pitchFamily="18" charset="0"/>
                <a:cs typeface="Times New Roman" panose="02020603050405020304" pitchFamily="18" charset="0"/>
              </a:rPr>
              <a:t>infinitive after to be + adjective</a:t>
            </a:r>
            <a:r>
              <a:rPr lang="en-GB" sz="2400" dirty="0">
                <a:latin typeface="Times New Roman" panose="02020603050405020304" pitchFamily="18" charset="0"/>
                <a:cs typeface="Times New Roman" panose="02020603050405020304" pitchFamily="18" charset="0"/>
              </a:rPr>
              <a:t>)</a:t>
            </a:r>
            <a:endParaRPr lang="ar-EG" sz="2400" dirty="0">
              <a:latin typeface="Times New Roman" panose="02020603050405020304" pitchFamily="18" charset="0"/>
              <a:cs typeface="Times New Roman" panose="02020603050405020304" pitchFamily="18" charset="0"/>
            </a:endParaRPr>
          </a:p>
          <a:p>
            <a:pPr lvl="0" algn="just" rtl="0">
              <a:buFont typeface="Wingdings" pitchFamily="2" charset="2"/>
              <a:buChar char="q"/>
            </a:pPr>
            <a:r>
              <a:rPr lang="en-GB" sz="2200" dirty="0">
                <a:solidFill>
                  <a:prstClr val="black"/>
                </a:solidFill>
              </a:rPr>
              <a:t>Infinitives can be used as adjective phrases after noun phrases. </a:t>
            </a:r>
            <a:r>
              <a:rPr lang="en-GB" sz="2400" b="1" dirty="0">
                <a:solidFill>
                  <a:srgbClr val="C00000"/>
                </a:solidFill>
                <a:latin typeface="Times New Roman" panose="02020603050405020304" pitchFamily="18" charset="0"/>
                <a:cs typeface="Times New Roman" panose="02020603050405020304" pitchFamily="18" charset="0"/>
              </a:rPr>
              <a:t>See Page65</a:t>
            </a:r>
            <a:endParaRPr lang="en-US" sz="2400" dirty="0">
              <a:solidFill>
                <a:prstClr val="black"/>
              </a:solidFill>
            </a:endParaRPr>
          </a:p>
          <a:p>
            <a:pPr lvl="0" algn="just" rtl="0">
              <a:buFont typeface="Wingdings" pitchFamily="2" charset="2"/>
              <a:buChar char="q"/>
            </a:pPr>
            <a:r>
              <a:rPr lang="en-GB" sz="2200" dirty="0">
                <a:solidFill>
                  <a:prstClr val="black"/>
                </a:solidFill>
              </a:rPr>
              <a:t>Infinitives can also be used to show purpose. </a:t>
            </a:r>
            <a:r>
              <a:rPr lang="en-GB" sz="2400" b="1" dirty="0">
                <a:solidFill>
                  <a:srgbClr val="C00000"/>
                </a:solidFill>
                <a:latin typeface="Times New Roman" panose="02020603050405020304" pitchFamily="18" charset="0"/>
                <a:cs typeface="Times New Roman" panose="02020603050405020304" pitchFamily="18" charset="0"/>
              </a:rPr>
              <a:t>See Page 65</a:t>
            </a:r>
            <a:r>
              <a:rPr lang="en-GB" sz="2400" dirty="0">
                <a:solidFill>
                  <a:prstClr val="black"/>
                </a:solidFill>
              </a:rPr>
              <a:t> </a:t>
            </a:r>
          </a:p>
          <a:p>
            <a:pPr lvl="0" algn="just" rtl="0">
              <a:buFont typeface="Wingdings" pitchFamily="2" charset="2"/>
              <a:buChar char="q"/>
            </a:pPr>
            <a:r>
              <a:rPr lang="en-GB" sz="2200" dirty="0">
                <a:solidFill>
                  <a:prstClr val="black"/>
                </a:solidFill>
              </a:rPr>
              <a:t>You may see Structure items that focus </a:t>
            </a:r>
            <a:r>
              <a:rPr lang="en-GB" sz="2200" b="1" dirty="0">
                <a:solidFill>
                  <a:prstClr val="black"/>
                </a:solidFill>
              </a:rPr>
              <a:t>on passive infinitives</a:t>
            </a:r>
            <a:r>
              <a:rPr lang="en-GB" sz="2200" dirty="0">
                <a:solidFill>
                  <a:prstClr val="black"/>
                </a:solidFill>
              </a:rPr>
              <a:t>. A passive infinitive consists of the </a:t>
            </a:r>
            <a:r>
              <a:rPr lang="en-GB" sz="2200" dirty="0">
                <a:solidFill>
                  <a:srgbClr val="FF0000"/>
                </a:solidFill>
              </a:rPr>
              <a:t>word</a:t>
            </a:r>
            <a:r>
              <a:rPr lang="en-GB" sz="2200" i="1" dirty="0">
                <a:solidFill>
                  <a:srgbClr val="FF0000"/>
                </a:solidFill>
              </a:rPr>
              <a:t> to+ be</a:t>
            </a:r>
            <a:r>
              <a:rPr lang="en-GB" sz="2200" dirty="0">
                <a:solidFill>
                  <a:srgbClr val="FF0000"/>
                </a:solidFill>
              </a:rPr>
              <a:t>+ past participle</a:t>
            </a:r>
            <a:r>
              <a:rPr lang="en-GB" sz="2200" dirty="0">
                <a:solidFill>
                  <a:prstClr val="black"/>
                </a:solidFill>
              </a:rPr>
              <a:t>.</a:t>
            </a:r>
            <a:r>
              <a:rPr lang="en-GB" sz="2000" b="1" dirty="0">
                <a:solidFill>
                  <a:srgbClr val="C00000"/>
                </a:solidFill>
                <a:latin typeface="Times New Roman" panose="02020603050405020304" pitchFamily="18" charset="0"/>
                <a:cs typeface="Times New Roman" panose="02020603050405020304" pitchFamily="18" charset="0"/>
              </a:rPr>
              <a:t> </a:t>
            </a:r>
            <a:r>
              <a:rPr lang="en-GB" sz="2400" b="1" dirty="0">
                <a:solidFill>
                  <a:srgbClr val="C00000"/>
                </a:solidFill>
                <a:latin typeface="Times New Roman" panose="02020603050405020304" pitchFamily="18" charset="0"/>
                <a:cs typeface="Times New Roman" panose="02020603050405020304" pitchFamily="18" charset="0"/>
              </a:rPr>
              <a:t>See Page 65</a:t>
            </a:r>
            <a:r>
              <a:rPr lang="en-GB" sz="2400" dirty="0">
                <a:solidFill>
                  <a:prstClr val="black"/>
                </a:solidFill>
              </a:rPr>
              <a:t> </a:t>
            </a:r>
          </a:p>
          <a:p>
            <a:pPr marL="0" indent="0" algn="just" rtl="0">
              <a:spcBef>
                <a:spcPts val="0"/>
              </a:spcBef>
              <a:buNone/>
            </a:pPr>
            <a:endParaRPr lang="en-US" sz="2400" dirty="0">
              <a:latin typeface="Times New Roman" panose="02020603050405020304" pitchFamily="18" charset="0"/>
              <a:cs typeface="Times New Roman" panose="02020603050405020304" pitchFamily="18" charset="0"/>
            </a:endParaRPr>
          </a:p>
          <a:p>
            <a:pPr algn="r" rtl="0"/>
            <a:endParaRPr lang="ar-EG" dirty="0"/>
          </a:p>
        </p:txBody>
      </p:sp>
    </p:spTree>
    <p:extLst>
      <p:ext uri="{BB962C8B-B14F-4D97-AF65-F5344CB8AC3E}">
        <p14:creationId xmlns:p14="http://schemas.microsoft.com/office/powerpoint/2010/main" val="1640205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2324</TotalTime>
  <Words>4915</Words>
  <Application>Microsoft Office PowerPoint</Application>
  <PresentationFormat>On-screen Show (4:3)</PresentationFormat>
  <Paragraphs>370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Office Theme</vt:lpstr>
      <vt:lpstr>كلية التربية  جامعة بنها  قسم اللغة الإنجليزية   الفرقة/ الثانية  المادة/ قواعد  أستاذ المادة/ أ.د/ نازك محمد عبد اللطيف الترم الثاني للعام الدراسي 2019/2020 </vt:lpstr>
      <vt:lpstr>خطة المنهج</vt:lpstr>
      <vt:lpstr>    </vt:lpstr>
      <vt:lpstr>PowerPoint Presentation</vt:lpstr>
      <vt:lpstr> المحاضرة الثانية الدرس 24-25 LESSON 24 : WORD ORDER ITEMS ( P.54-60)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Rodey</dc:creator>
  <cp:lastModifiedBy>DR Nazik abd el latif</cp:lastModifiedBy>
  <cp:revision>110</cp:revision>
  <dcterms:created xsi:type="dcterms:W3CDTF">2020-03-15T23:23:10Z</dcterms:created>
  <dcterms:modified xsi:type="dcterms:W3CDTF">2020-03-25T18:24:56Z</dcterms:modified>
</cp:coreProperties>
</file>